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6" r:id="rId3"/>
    <p:sldId id="260" r:id="rId4"/>
    <p:sldId id="262" r:id="rId5"/>
    <p:sldId id="263" r:id="rId6"/>
    <p:sldId id="267" r:id="rId7"/>
    <p:sldId id="268" r:id="rId8"/>
    <p:sldId id="265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C1E9"/>
    <a:srgbClr val="FA8150"/>
    <a:srgbClr val="00B050"/>
    <a:srgbClr val="E37553"/>
    <a:srgbClr val="E0653F"/>
    <a:srgbClr val="959697"/>
    <a:srgbClr val="EAEAEA"/>
    <a:srgbClr val="E3E5F1"/>
    <a:srgbClr val="EFF0F7"/>
    <a:srgbClr val="F5B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3" autoAdjust="0"/>
    <p:restoredTop sz="94674" autoAdjust="0"/>
  </p:normalViewPr>
  <p:slideViewPr>
    <p:cSldViewPr>
      <p:cViewPr varScale="1">
        <p:scale>
          <a:sx n="92" d="100"/>
          <a:sy n="92" d="100"/>
        </p:scale>
        <p:origin x="9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41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CD13F-9E93-4C57-A5BD-33634705411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5BEB-1ADB-49FA-9859-ABF84DA6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8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7BC95-A4F2-438A-872D-7E96AAD041FA}" type="datetimeFigureOut">
              <a:rPr lang="sr-Latn-RS" smtClean="0"/>
              <a:t>8.5.2020.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06B0B-B564-4C48-B875-46E4E6AF9D1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538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0CCBA1-D67F-4FF3-9C41-A277F22D034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43959469-FF03-4825-9F3C-6BB93A8CB0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92176" y="1917700"/>
            <a:ext cx="8250238" cy="3225800"/>
            <a:chOff x="562" y="1208"/>
            <a:chExt cx="5197" cy="2032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1E65A4E-8C9A-4FB6-BE39-496FA08B8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242"/>
              <a:ext cx="35" cy="35"/>
            </a:xfrm>
            <a:custGeom>
              <a:avLst/>
              <a:gdLst>
                <a:gd name="T0" fmla="*/ 0 w 70"/>
                <a:gd name="T1" fmla="*/ 0 h 71"/>
                <a:gd name="T2" fmla="*/ 70 w 70"/>
                <a:gd name="T3" fmla="*/ 71 h 71"/>
                <a:gd name="T4" fmla="*/ 70 w 70"/>
                <a:gd name="T5" fmla="*/ 71 h 71"/>
                <a:gd name="T6" fmla="*/ 35 w 70"/>
                <a:gd name="T7" fmla="*/ 35 h 71"/>
                <a:gd name="T8" fmla="*/ 0 w 70"/>
                <a:gd name="T9" fmla="*/ 0 h 71"/>
                <a:gd name="T10" fmla="*/ 0 w 7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1">
                  <a:moveTo>
                    <a:pt x="0" y="0"/>
                  </a:moveTo>
                  <a:lnTo>
                    <a:pt x="70" y="71"/>
                  </a:lnTo>
                  <a:lnTo>
                    <a:pt x="70" y="71"/>
                  </a:lnTo>
                  <a:lnTo>
                    <a:pt x="35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C522F41-9290-45DD-940D-42D9AAC4E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" y="2802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072D8-1ED5-41C9-BD46-3F9521F0E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7" y="1501"/>
              <a:ext cx="2722" cy="1739"/>
            </a:xfrm>
            <a:custGeom>
              <a:avLst/>
              <a:gdLst>
                <a:gd name="T0" fmla="*/ 5445 w 5445"/>
                <a:gd name="T1" fmla="*/ 3477 h 3477"/>
                <a:gd name="T2" fmla="*/ 186 w 5445"/>
                <a:gd name="T3" fmla="*/ 972 h 3477"/>
                <a:gd name="T4" fmla="*/ 165 w 5445"/>
                <a:gd name="T5" fmla="*/ 954 h 3477"/>
                <a:gd name="T6" fmla="*/ 127 w 5445"/>
                <a:gd name="T7" fmla="*/ 913 h 3477"/>
                <a:gd name="T8" fmla="*/ 92 w 5445"/>
                <a:gd name="T9" fmla="*/ 870 h 3477"/>
                <a:gd name="T10" fmla="*/ 64 w 5445"/>
                <a:gd name="T11" fmla="*/ 822 h 3477"/>
                <a:gd name="T12" fmla="*/ 39 w 5445"/>
                <a:gd name="T13" fmla="*/ 772 h 3477"/>
                <a:gd name="T14" fmla="*/ 21 w 5445"/>
                <a:gd name="T15" fmla="*/ 719 h 3477"/>
                <a:gd name="T16" fmla="*/ 7 w 5445"/>
                <a:gd name="T17" fmla="*/ 662 h 3477"/>
                <a:gd name="T18" fmla="*/ 1 w 5445"/>
                <a:gd name="T19" fmla="*/ 605 h 3477"/>
                <a:gd name="T20" fmla="*/ 0 w 5445"/>
                <a:gd name="T21" fmla="*/ 575 h 3477"/>
                <a:gd name="T22" fmla="*/ 3 w 5445"/>
                <a:gd name="T23" fmla="*/ 522 h 3477"/>
                <a:gd name="T24" fmla="*/ 11 w 5445"/>
                <a:gd name="T25" fmla="*/ 470 h 3477"/>
                <a:gd name="T26" fmla="*/ 23 w 5445"/>
                <a:gd name="T27" fmla="*/ 420 h 3477"/>
                <a:gd name="T28" fmla="*/ 41 w 5445"/>
                <a:gd name="T29" fmla="*/ 373 h 3477"/>
                <a:gd name="T30" fmla="*/ 62 w 5445"/>
                <a:gd name="T31" fmla="*/ 328 h 3477"/>
                <a:gd name="T32" fmla="*/ 89 w 5445"/>
                <a:gd name="T33" fmla="*/ 285 h 3477"/>
                <a:gd name="T34" fmla="*/ 119 w 5445"/>
                <a:gd name="T35" fmla="*/ 245 h 3477"/>
                <a:gd name="T36" fmla="*/ 152 w 5445"/>
                <a:gd name="T37" fmla="*/ 209 h 3477"/>
                <a:gd name="T38" fmla="*/ 188 w 5445"/>
                <a:gd name="T39" fmla="*/ 176 h 3477"/>
                <a:gd name="T40" fmla="*/ 228 w 5445"/>
                <a:gd name="T41" fmla="*/ 146 h 3477"/>
                <a:gd name="T42" fmla="*/ 271 w 5445"/>
                <a:gd name="T43" fmla="*/ 119 h 3477"/>
                <a:gd name="T44" fmla="*/ 316 w 5445"/>
                <a:gd name="T45" fmla="*/ 98 h 3477"/>
                <a:gd name="T46" fmla="*/ 364 w 5445"/>
                <a:gd name="T47" fmla="*/ 80 h 3477"/>
                <a:gd name="T48" fmla="*/ 414 w 5445"/>
                <a:gd name="T49" fmla="*/ 68 h 3477"/>
                <a:gd name="T50" fmla="*/ 464 w 5445"/>
                <a:gd name="T51" fmla="*/ 60 h 3477"/>
                <a:gd name="T52" fmla="*/ 517 w 5445"/>
                <a:gd name="T53" fmla="*/ 57 h 3477"/>
                <a:gd name="T54" fmla="*/ 575 w 5445"/>
                <a:gd name="T55" fmla="*/ 0 h 3477"/>
                <a:gd name="T56" fmla="*/ 601 w 5445"/>
                <a:gd name="T57" fmla="*/ 1 h 3477"/>
                <a:gd name="T58" fmla="*/ 653 w 5445"/>
                <a:gd name="T59" fmla="*/ 7 h 3477"/>
                <a:gd name="T60" fmla="*/ 704 w 5445"/>
                <a:gd name="T61" fmla="*/ 17 h 3477"/>
                <a:gd name="T62" fmla="*/ 752 w 5445"/>
                <a:gd name="T63" fmla="*/ 32 h 3477"/>
                <a:gd name="T64" fmla="*/ 798 w 5445"/>
                <a:gd name="T65" fmla="*/ 51 h 3477"/>
                <a:gd name="T66" fmla="*/ 842 w 5445"/>
                <a:gd name="T67" fmla="*/ 75 h 3477"/>
                <a:gd name="T68" fmla="*/ 884 w 5445"/>
                <a:gd name="T69" fmla="*/ 103 h 3477"/>
                <a:gd name="T70" fmla="*/ 922 w 5445"/>
                <a:gd name="T71" fmla="*/ 134 h 3477"/>
                <a:gd name="T72" fmla="*/ 940 w 5445"/>
                <a:gd name="T73" fmla="*/ 152 h 3477"/>
                <a:gd name="T74" fmla="*/ 3146 w 5445"/>
                <a:gd name="T75" fmla="*/ 282 h 3477"/>
                <a:gd name="T76" fmla="*/ 3151 w 5445"/>
                <a:gd name="T77" fmla="*/ 273 h 3477"/>
                <a:gd name="T78" fmla="*/ 3160 w 5445"/>
                <a:gd name="T79" fmla="*/ 258 h 3477"/>
                <a:gd name="T80" fmla="*/ 3173 w 5445"/>
                <a:gd name="T81" fmla="*/ 244 h 3477"/>
                <a:gd name="T82" fmla="*/ 3187 w 5445"/>
                <a:gd name="T83" fmla="*/ 234 h 3477"/>
                <a:gd name="T84" fmla="*/ 3203 w 5445"/>
                <a:gd name="T85" fmla="*/ 225 h 3477"/>
                <a:gd name="T86" fmla="*/ 3220 w 5445"/>
                <a:gd name="T87" fmla="*/ 222 h 3477"/>
                <a:gd name="T88" fmla="*/ 3239 w 5445"/>
                <a:gd name="T89" fmla="*/ 221 h 3477"/>
                <a:gd name="T90" fmla="*/ 3257 w 5445"/>
                <a:gd name="T91" fmla="*/ 223 h 3477"/>
                <a:gd name="T92" fmla="*/ 3805 w 5445"/>
                <a:gd name="T93" fmla="*/ 424 h 3477"/>
                <a:gd name="T94" fmla="*/ 4343 w 5445"/>
                <a:gd name="T95" fmla="*/ 621 h 3477"/>
                <a:gd name="T96" fmla="*/ 4360 w 5445"/>
                <a:gd name="T97" fmla="*/ 629 h 3477"/>
                <a:gd name="T98" fmla="*/ 4374 w 5445"/>
                <a:gd name="T99" fmla="*/ 640 h 3477"/>
                <a:gd name="T100" fmla="*/ 4381 w 5445"/>
                <a:gd name="T101" fmla="*/ 646 h 3477"/>
                <a:gd name="T102" fmla="*/ 4391 w 5445"/>
                <a:gd name="T103" fmla="*/ 662 h 3477"/>
                <a:gd name="T104" fmla="*/ 5445 w 5445"/>
                <a:gd name="T105" fmla="*/ 172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45" h="3477">
                  <a:moveTo>
                    <a:pt x="5445" y="1720"/>
                  </a:moveTo>
                  <a:lnTo>
                    <a:pt x="5445" y="3477"/>
                  </a:lnTo>
                  <a:lnTo>
                    <a:pt x="2690" y="3477"/>
                  </a:lnTo>
                  <a:lnTo>
                    <a:pt x="186" y="972"/>
                  </a:lnTo>
                  <a:lnTo>
                    <a:pt x="186" y="972"/>
                  </a:lnTo>
                  <a:lnTo>
                    <a:pt x="165" y="954"/>
                  </a:lnTo>
                  <a:lnTo>
                    <a:pt x="145" y="934"/>
                  </a:lnTo>
                  <a:lnTo>
                    <a:pt x="127" y="913"/>
                  </a:lnTo>
                  <a:lnTo>
                    <a:pt x="110" y="893"/>
                  </a:lnTo>
                  <a:lnTo>
                    <a:pt x="92" y="870"/>
                  </a:lnTo>
                  <a:lnTo>
                    <a:pt x="77" y="847"/>
                  </a:lnTo>
                  <a:lnTo>
                    <a:pt x="64" y="822"/>
                  </a:lnTo>
                  <a:lnTo>
                    <a:pt x="51" y="798"/>
                  </a:lnTo>
                  <a:lnTo>
                    <a:pt x="39" y="772"/>
                  </a:lnTo>
                  <a:lnTo>
                    <a:pt x="29" y="745"/>
                  </a:lnTo>
                  <a:lnTo>
                    <a:pt x="21" y="719"/>
                  </a:lnTo>
                  <a:lnTo>
                    <a:pt x="13" y="691"/>
                  </a:lnTo>
                  <a:lnTo>
                    <a:pt x="7" y="662"/>
                  </a:lnTo>
                  <a:lnTo>
                    <a:pt x="4" y="633"/>
                  </a:lnTo>
                  <a:lnTo>
                    <a:pt x="1" y="605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1" y="548"/>
                  </a:lnTo>
                  <a:lnTo>
                    <a:pt x="3" y="522"/>
                  </a:lnTo>
                  <a:lnTo>
                    <a:pt x="6" y="496"/>
                  </a:lnTo>
                  <a:lnTo>
                    <a:pt x="11" y="470"/>
                  </a:lnTo>
                  <a:lnTo>
                    <a:pt x="16" y="446"/>
                  </a:lnTo>
                  <a:lnTo>
                    <a:pt x="23" y="420"/>
                  </a:lnTo>
                  <a:lnTo>
                    <a:pt x="31" y="397"/>
                  </a:lnTo>
                  <a:lnTo>
                    <a:pt x="41" y="373"/>
                  </a:lnTo>
                  <a:lnTo>
                    <a:pt x="51" y="350"/>
                  </a:lnTo>
                  <a:lnTo>
                    <a:pt x="62" y="328"/>
                  </a:lnTo>
                  <a:lnTo>
                    <a:pt x="75" y="306"/>
                  </a:lnTo>
                  <a:lnTo>
                    <a:pt x="89" y="285"/>
                  </a:lnTo>
                  <a:lnTo>
                    <a:pt x="103" y="265"/>
                  </a:lnTo>
                  <a:lnTo>
                    <a:pt x="119" y="245"/>
                  </a:lnTo>
                  <a:lnTo>
                    <a:pt x="135" y="227"/>
                  </a:lnTo>
                  <a:lnTo>
                    <a:pt x="152" y="209"/>
                  </a:lnTo>
                  <a:lnTo>
                    <a:pt x="170" y="192"/>
                  </a:lnTo>
                  <a:lnTo>
                    <a:pt x="188" y="176"/>
                  </a:lnTo>
                  <a:lnTo>
                    <a:pt x="208" y="160"/>
                  </a:lnTo>
                  <a:lnTo>
                    <a:pt x="228" y="146"/>
                  </a:lnTo>
                  <a:lnTo>
                    <a:pt x="249" y="132"/>
                  </a:lnTo>
                  <a:lnTo>
                    <a:pt x="271" y="119"/>
                  </a:lnTo>
                  <a:lnTo>
                    <a:pt x="293" y="108"/>
                  </a:lnTo>
                  <a:lnTo>
                    <a:pt x="316" y="98"/>
                  </a:lnTo>
                  <a:lnTo>
                    <a:pt x="340" y="88"/>
                  </a:lnTo>
                  <a:lnTo>
                    <a:pt x="364" y="80"/>
                  </a:lnTo>
                  <a:lnTo>
                    <a:pt x="388" y="73"/>
                  </a:lnTo>
                  <a:lnTo>
                    <a:pt x="414" y="68"/>
                  </a:lnTo>
                  <a:lnTo>
                    <a:pt x="439" y="63"/>
                  </a:lnTo>
                  <a:lnTo>
                    <a:pt x="464" y="60"/>
                  </a:lnTo>
                  <a:lnTo>
                    <a:pt x="491" y="58"/>
                  </a:lnTo>
                  <a:lnTo>
                    <a:pt x="517" y="57"/>
                  </a:lnTo>
                  <a:lnTo>
                    <a:pt x="575" y="115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1" y="1"/>
                  </a:lnTo>
                  <a:lnTo>
                    <a:pt x="628" y="3"/>
                  </a:lnTo>
                  <a:lnTo>
                    <a:pt x="653" y="7"/>
                  </a:lnTo>
                  <a:lnTo>
                    <a:pt x="679" y="11"/>
                  </a:lnTo>
                  <a:lnTo>
                    <a:pt x="704" y="17"/>
                  </a:lnTo>
                  <a:lnTo>
                    <a:pt x="728" y="24"/>
                  </a:lnTo>
                  <a:lnTo>
                    <a:pt x="752" y="32"/>
                  </a:lnTo>
                  <a:lnTo>
                    <a:pt x="775" y="41"/>
                  </a:lnTo>
                  <a:lnTo>
                    <a:pt x="798" y="51"/>
                  </a:lnTo>
                  <a:lnTo>
                    <a:pt x="821" y="63"/>
                  </a:lnTo>
                  <a:lnTo>
                    <a:pt x="842" y="75"/>
                  </a:lnTo>
                  <a:lnTo>
                    <a:pt x="864" y="88"/>
                  </a:lnTo>
                  <a:lnTo>
                    <a:pt x="884" y="103"/>
                  </a:lnTo>
                  <a:lnTo>
                    <a:pt x="903" y="118"/>
                  </a:lnTo>
                  <a:lnTo>
                    <a:pt x="922" y="134"/>
                  </a:lnTo>
                  <a:lnTo>
                    <a:pt x="940" y="152"/>
                  </a:lnTo>
                  <a:lnTo>
                    <a:pt x="940" y="152"/>
                  </a:lnTo>
                  <a:lnTo>
                    <a:pt x="2590" y="1803"/>
                  </a:lnTo>
                  <a:lnTo>
                    <a:pt x="3146" y="282"/>
                  </a:lnTo>
                  <a:lnTo>
                    <a:pt x="3146" y="282"/>
                  </a:lnTo>
                  <a:lnTo>
                    <a:pt x="3151" y="273"/>
                  </a:lnTo>
                  <a:lnTo>
                    <a:pt x="3154" y="265"/>
                  </a:lnTo>
                  <a:lnTo>
                    <a:pt x="3160" y="258"/>
                  </a:lnTo>
                  <a:lnTo>
                    <a:pt x="3166" y="251"/>
                  </a:lnTo>
                  <a:lnTo>
                    <a:pt x="3173" y="244"/>
                  </a:lnTo>
                  <a:lnTo>
                    <a:pt x="3180" y="238"/>
                  </a:lnTo>
                  <a:lnTo>
                    <a:pt x="3187" y="234"/>
                  </a:lnTo>
                  <a:lnTo>
                    <a:pt x="3195" y="229"/>
                  </a:lnTo>
                  <a:lnTo>
                    <a:pt x="3203" y="225"/>
                  </a:lnTo>
                  <a:lnTo>
                    <a:pt x="3212" y="223"/>
                  </a:lnTo>
                  <a:lnTo>
                    <a:pt x="3220" y="222"/>
                  </a:lnTo>
                  <a:lnTo>
                    <a:pt x="3229" y="221"/>
                  </a:lnTo>
                  <a:lnTo>
                    <a:pt x="3239" y="221"/>
                  </a:lnTo>
                  <a:lnTo>
                    <a:pt x="3248" y="222"/>
                  </a:lnTo>
                  <a:lnTo>
                    <a:pt x="3257" y="223"/>
                  </a:lnTo>
                  <a:lnTo>
                    <a:pt x="3266" y="227"/>
                  </a:lnTo>
                  <a:lnTo>
                    <a:pt x="3805" y="424"/>
                  </a:lnTo>
                  <a:lnTo>
                    <a:pt x="4343" y="621"/>
                  </a:lnTo>
                  <a:lnTo>
                    <a:pt x="4343" y="621"/>
                  </a:lnTo>
                  <a:lnTo>
                    <a:pt x="4351" y="624"/>
                  </a:lnTo>
                  <a:lnTo>
                    <a:pt x="4360" y="629"/>
                  </a:lnTo>
                  <a:lnTo>
                    <a:pt x="4367" y="633"/>
                  </a:lnTo>
                  <a:lnTo>
                    <a:pt x="4374" y="640"/>
                  </a:lnTo>
                  <a:lnTo>
                    <a:pt x="4374" y="640"/>
                  </a:lnTo>
                  <a:lnTo>
                    <a:pt x="4381" y="646"/>
                  </a:lnTo>
                  <a:lnTo>
                    <a:pt x="4387" y="654"/>
                  </a:lnTo>
                  <a:lnTo>
                    <a:pt x="4391" y="662"/>
                  </a:lnTo>
                  <a:lnTo>
                    <a:pt x="4396" y="670"/>
                  </a:lnTo>
                  <a:lnTo>
                    <a:pt x="5445" y="1720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E237DAE-58EC-4A29-8114-D9FA09CB0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" y="1208"/>
              <a:ext cx="3566" cy="2032"/>
            </a:xfrm>
            <a:custGeom>
              <a:avLst/>
              <a:gdLst>
                <a:gd name="T0" fmla="*/ 48 w 7132"/>
                <a:gd name="T1" fmla="*/ 3191 h 4064"/>
                <a:gd name="T2" fmla="*/ 46 w 7132"/>
                <a:gd name="T3" fmla="*/ 3184 h 4064"/>
                <a:gd name="T4" fmla="*/ 43 w 7132"/>
                <a:gd name="T5" fmla="*/ 3154 h 4064"/>
                <a:gd name="T6" fmla="*/ 10 w 7132"/>
                <a:gd name="T7" fmla="*/ 3026 h 4064"/>
                <a:gd name="T8" fmla="*/ 1 w 7132"/>
                <a:gd name="T9" fmla="*/ 2927 h 4064"/>
                <a:gd name="T10" fmla="*/ 7 w 7132"/>
                <a:gd name="T11" fmla="*/ 2808 h 4064"/>
                <a:gd name="T12" fmla="*/ 43 w 7132"/>
                <a:gd name="T13" fmla="*/ 2542 h 4064"/>
                <a:gd name="T14" fmla="*/ 136 w 7132"/>
                <a:gd name="T15" fmla="*/ 2019 h 4064"/>
                <a:gd name="T16" fmla="*/ 159 w 7132"/>
                <a:gd name="T17" fmla="*/ 1892 h 4064"/>
                <a:gd name="T18" fmla="*/ 9 w 7132"/>
                <a:gd name="T19" fmla="*/ 1490 h 4064"/>
                <a:gd name="T20" fmla="*/ 1 w 7132"/>
                <a:gd name="T21" fmla="*/ 1474 h 4064"/>
                <a:gd name="T22" fmla="*/ 3 w 7132"/>
                <a:gd name="T23" fmla="*/ 1454 h 4064"/>
                <a:gd name="T24" fmla="*/ 20 w 7132"/>
                <a:gd name="T25" fmla="*/ 1437 h 4064"/>
                <a:gd name="T26" fmla="*/ 39 w 7132"/>
                <a:gd name="T27" fmla="*/ 1435 h 4064"/>
                <a:gd name="T28" fmla="*/ 57 w 7132"/>
                <a:gd name="T29" fmla="*/ 1445 h 4064"/>
                <a:gd name="T30" fmla="*/ 253 w 7132"/>
                <a:gd name="T31" fmla="*/ 1460 h 4064"/>
                <a:gd name="T32" fmla="*/ 321 w 7132"/>
                <a:gd name="T33" fmla="*/ 1218 h 4064"/>
                <a:gd name="T34" fmla="*/ 385 w 7132"/>
                <a:gd name="T35" fmla="*/ 1044 h 4064"/>
                <a:gd name="T36" fmla="*/ 441 w 7132"/>
                <a:gd name="T37" fmla="*/ 939 h 4064"/>
                <a:gd name="T38" fmla="*/ 418 w 7132"/>
                <a:gd name="T39" fmla="*/ 886 h 4064"/>
                <a:gd name="T40" fmla="*/ 367 w 7132"/>
                <a:gd name="T41" fmla="*/ 802 h 4064"/>
                <a:gd name="T42" fmla="*/ 354 w 7132"/>
                <a:gd name="T43" fmla="*/ 741 h 4064"/>
                <a:gd name="T44" fmla="*/ 356 w 7132"/>
                <a:gd name="T45" fmla="*/ 700 h 4064"/>
                <a:gd name="T46" fmla="*/ 380 w 7132"/>
                <a:gd name="T47" fmla="*/ 613 h 4064"/>
                <a:gd name="T48" fmla="*/ 432 w 7132"/>
                <a:gd name="T49" fmla="*/ 544 h 4064"/>
                <a:gd name="T50" fmla="*/ 504 w 7132"/>
                <a:gd name="T51" fmla="*/ 498 h 4064"/>
                <a:gd name="T52" fmla="*/ 569 w 7132"/>
                <a:gd name="T53" fmla="*/ 393 h 4064"/>
                <a:gd name="T54" fmla="*/ 551 w 7132"/>
                <a:gd name="T55" fmla="*/ 392 h 4064"/>
                <a:gd name="T56" fmla="*/ 541 w 7132"/>
                <a:gd name="T57" fmla="*/ 382 h 4064"/>
                <a:gd name="T58" fmla="*/ 540 w 7132"/>
                <a:gd name="T59" fmla="*/ 19 h 4064"/>
                <a:gd name="T60" fmla="*/ 548 w 7132"/>
                <a:gd name="T61" fmla="*/ 4 h 4064"/>
                <a:gd name="T62" fmla="*/ 633 w 7132"/>
                <a:gd name="T63" fmla="*/ 0 h 4064"/>
                <a:gd name="T64" fmla="*/ 643 w 7132"/>
                <a:gd name="T65" fmla="*/ 4 h 4064"/>
                <a:gd name="T66" fmla="*/ 2825 w 7132"/>
                <a:gd name="T67" fmla="*/ 2136 h 4064"/>
                <a:gd name="T68" fmla="*/ 3073 w 7132"/>
                <a:gd name="T69" fmla="*/ 1920 h 4064"/>
                <a:gd name="T70" fmla="*/ 3229 w 7132"/>
                <a:gd name="T71" fmla="*/ 1823 h 4064"/>
                <a:gd name="T72" fmla="*/ 3453 w 7132"/>
                <a:gd name="T73" fmla="*/ 1720 h 4064"/>
                <a:gd name="T74" fmla="*/ 3694 w 7132"/>
                <a:gd name="T75" fmla="*/ 1654 h 4064"/>
                <a:gd name="T76" fmla="*/ 3948 w 7132"/>
                <a:gd name="T77" fmla="*/ 1624 h 4064"/>
                <a:gd name="T78" fmla="*/ 4095 w 7132"/>
                <a:gd name="T79" fmla="*/ 1625 h 4064"/>
                <a:gd name="T80" fmla="*/ 4254 w 7132"/>
                <a:gd name="T81" fmla="*/ 1640 h 4064"/>
                <a:gd name="T82" fmla="*/ 4408 w 7132"/>
                <a:gd name="T83" fmla="*/ 1670 h 4064"/>
                <a:gd name="T84" fmla="*/ 4555 w 7132"/>
                <a:gd name="T85" fmla="*/ 1714 h 4064"/>
                <a:gd name="T86" fmla="*/ 4698 w 7132"/>
                <a:gd name="T87" fmla="*/ 1771 h 4064"/>
                <a:gd name="T88" fmla="*/ 4833 w 7132"/>
                <a:gd name="T89" fmla="*/ 1841 h 4064"/>
                <a:gd name="T90" fmla="*/ 4960 w 7132"/>
                <a:gd name="T91" fmla="*/ 1923 h 4064"/>
                <a:gd name="T92" fmla="*/ 5079 w 7132"/>
                <a:gd name="T93" fmla="*/ 2017 h 4064"/>
                <a:gd name="T94" fmla="*/ 7132 w 7132"/>
                <a:gd name="T95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32" h="4064">
                  <a:moveTo>
                    <a:pt x="7132" y="4064"/>
                  </a:moveTo>
                  <a:lnTo>
                    <a:pt x="921" y="4064"/>
                  </a:lnTo>
                  <a:lnTo>
                    <a:pt x="48" y="3191"/>
                  </a:lnTo>
                  <a:lnTo>
                    <a:pt x="48" y="3191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6" y="3184"/>
                  </a:lnTo>
                  <a:lnTo>
                    <a:pt x="45" y="3174"/>
                  </a:lnTo>
                  <a:lnTo>
                    <a:pt x="45" y="3174"/>
                  </a:lnTo>
                  <a:lnTo>
                    <a:pt x="45" y="3164"/>
                  </a:lnTo>
                  <a:lnTo>
                    <a:pt x="43" y="3154"/>
                  </a:lnTo>
                  <a:lnTo>
                    <a:pt x="38" y="3132"/>
                  </a:lnTo>
                  <a:lnTo>
                    <a:pt x="23" y="3080"/>
                  </a:lnTo>
                  <a:lnTo>
                    <a:pt x="15" y="3045"/>
                  </a:lnTo>
                  <a:lnTo>
                    <a:pt x="10" y="3026"/>
                  </a:lnTo>
                  <a:lnTo>
                    <a:pt x="8" y="3005"/>
                  </a:lnTo>
                  <a:lnTo>
                    <a:pt x="4" y="2981"/>
                  </a:lnTo>
                  <a:lnTo>
                    <a:pt x="2" y="2956"/>
                  </a:lnTo>
                  <a:lnTo>
                    <a:pt x="1" y="2927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2" y="2858"/>
                  </a:lnTo>
                  <a:lnTo>
                    <a:pt x="7" y="2808"/>
                  </a:lnTo>
                  <a:lnTo>
                    <a:pt x="12" y="2750"/>
                  </a:lnTo>
                  <a:lnTo>
                    <a:pt x="22" y="2685"/>
                  </a:lnTo>
                  <a:lnTo>
                    <a:pt x="32" y="2615"/>
                  </a:lnTo>
                  <a:lnTo>
                    <a:pt x="43" y="2542"/>
                  </a:lnTo>
                  <a:lnTo>
                    <a:pt x="68" y="2392"/>
                  </a:lnTo>
                  <a:lnTo>
                    <a:pt x="93" y="2250"/>
                  </a:lnTo>
                  <a:lnTo>
                    <a:pt x="115" y="2131"/>
                  </a:lnTo>
                  <a:lnTo>
                    <a:pt x="136" y="2019"/>
                  </a:lnTo>
                  <a:lnTo>
                    <a:pt x="136" y="2019"/>
                  </a:lnTo>
                  <a:lnTo>
                    <a:pt x="142" y="1984"/>
                  </a:lnTo>
                  <a:lnTo>
                    <a:pt x="159" y="1892"/>
                  </a:lnTo>
                  <a:lnTo>
                    <a:pt x="159" y="1892"/>
                  </a:lnTo>
                  <a:lnTo>
                    <a:pt x="178" y="1796"/>
                  </a:lnTo>
                  <a:lnTo>
                    <a:pt x="201" y="1682"/>
                  </a:lnTo>
                  <a:lnTo>
                    <a:pt x="10" y="1491"/>
                  </a:lnTo>
                  <a:lnTo>
                    <a:pt x="9" y="1490"/>
                  </a:lnTo>
                  <a:lnTo>
                    <a:pt x="9" y="1490"/>
                  </a:lnTo>
                  <a:lnTo>
                    <a:pt x="5" y="1485"/>
                  </a:lnTo>
                  <a:lnTo>
                    <a:pt x="2" y="1480"/>
                  </a:lnTo>
                  <a:lnTo>
                    <a:pt x="1" y="1474"/>
                  </a:lnTo>
                  <a:lnTo>
                    <a:pt x="0" y="1467"/>
                  </a:lnTo>
                  <a:lnTo>
                    <a:pt x="0" y="1467"/>
                  </a:lnTo>
                  <a:lnTo>
                    <a:pt x="1" y="1460"/>
                  </a:lnTo>
                  <a:lnTo>
                    <a:pt x="3" y="1454"/>
                  </a:lnTo>
                  <a:lnTo>
                    <a:pt x="5" y="1448"/>
                  </a:lnTo>
                  <a:lnTo>
                    <a:pt x="10" y="1444"/>
                  </a:lnTo>
                  <a:lnTo>
                    <a:pt x="15" y="1439"/>
                  </a:lnTo>
                  <a:lnTo>
                    <a:pt x="20" y="1437"/>
                  </a:lnTo>
                  <a:lnTo>
                    <a:pt x="26" y="1435"/>
                  </a:lnTo>
                  <a:lnTo>
                    <a:pt x="33" y="1435"/>
                  </a:lnTo>
                  <a:lnTo>
                    <a:pt x="33" y="1435"/>
                  </a:lnTo>
                  <a:lnTo>
                    <a:pt x="39" y="1435"/>
                  </a:lnTo>
                  <a:lnTo>
                    <a:pt x="45" y="1436"/>
                  </a:lnTo>
                  <a:lnTo>
                    <a:pt x="49" y="1438"/>
                  </a:lnTo>
                  <a:lnTo>
                    <a:pt x="54" y="1442"/>
                  </a:lnTo>
                  <a:lnTo>
                    <a:pt x="57" y="1445"/>
                  </a:lnTo>
                  <a:lnTo>
                    <a:pt x="61" y="1450"/>
                  </a:lnTo>
                  <a:lnTo>
                    <a:pt x="63" y="1454"/>
                  </a:lnTo>
                  <a:lnTo>
                    <a:pt x="65" y="1460"/>
                  </a:lnTo>
                  <a:lnTo>
                    <a:pt x="253" y="1460"/>
                  </a:lnTo>
                  <a:lnTo>
                    <a:pt x="253" y="1460"/>
                  </a:lnTo>
                  <a:lnTo>
                    <a:pt x="275" y="1377"/>
                  </a:lnTo>
                  <a:lnTo>
                    <a:pt x="298" y="1296"/>
                  </a:lnTo>
                  <a:lnTo>
                    <a:pt x="321" y="1218"/>
                  </a:lnTo>
                  <a:lnTo>
                    <a:pt x="346" y="1144"/>
                  </a:lnTo>
                  <a:lnTo>
                    <a:pt x="359" y="1109"/>
                  </a:lnTo>
                  <a:lnTo>
                    <a:pt x="373" y="1075"/>
                  </a:lnTo>
                  <a:lnTo>
                    <a:pt x="385" y="1044"/>
                  </a:lnTo>
                  <a:lnTo>
                    <a:pt x="399" y="1014"/>
                  </a:lnTo>
                  <a:lnTo>
                    <a:pt x="413" y="986"/>
                  </a:lnTo>
                  <a:lnTo>
                    <a:pt x="427" y="962"/>
                  </a:lnTo>
                  <a:lnTo>
                    <a:pt x="441" y="939"/>
                  </a:lnTo>
                  <a:lnTo>
                    <a:pt x="455" y="920"/>
                  </a:lnTo>
                  <a:lnTo>
                    <a:pt x="455" y="920"/>
                  </a:lnTo>
                  <a:lnTo>
                    <a:pt x="436" y="904"/>
                  </a:lnTo>
                  <a:lnTo>
                    <a:pt x="418" y="886"/>
                  </a:lnTo>
                  <a:lnTo>
                    <a:pt x="403" y="868"/>
                  </a:lnTo>
                  <a:lnTo>
                    <a:pt x="389" y="847"/>
                  </a:lnTo>
                  <a:lnTo>
                    <a:pt x="376" y="825"/>
                  </a:lnTo>
                  <a:lnTo>
                    <a:pt x="367" y="802"/>
                  </a:lnTo>
                  <a:lnTo>
                    <a:pt x="360" y="778"/>
                  </a:lnTo>
                  <a:lnTo>
                    <a:pt x="356" y="753"/>
                  </a:lnTo>
                  <a:lnTo>
                    <a:pt x="356" y="753"/>
                  </a:lnTo>
                  <a:lnTo>
                    <a:pt x="354" y="741"/>
                  </a:lnTo>
                  <a:lnTo>
                    <a:pt x="354" y="741"/>
                  </a:lnTo>
                  <a:lnTo>
                    <a:pt x="354" y="723"/>
                  </a:lnTo>
                  <a:lnTo>
                    <a:pt x="354" y="723"/>
                  </a:lnTo>
                  <a:lnTo>
                    <a:pt x="356" y="700"/>
                  </a:lnTo>
                  <a:lnTo>
                    <a:pt x="358" y="677"/>
                  </a:lnTo>
                  <a:lnTo>
                    <a:pt x="364" y="655"/>
                  </a:lnTo>
                  <a:lnTo>
                    <a:pt x="370" y="634"/>
                  </a:lnTo>
                  <a:lnTo>
                    <a:pt x="380" y="613"/>
                  </a:lnTo>
                  <a:lnTo>
                    <a:pt x="390" y="595"/>
                  </a:lnTo>
                  <a:lnTo>
                    <a:pt x="403" y="576"/>
                  </a:lnTo>
                  <a:lnTo>
                    <a:pt x="415" y="560"/>
                  </a:lnTo>
                  <a:lnTo>
                    <a:pt x="432" y="544"/>
                  </a:lnTo>
                  <a:lnTo>
                    <a:pt x="448" y="530"/>
                  </a:lnTo>
                  <a:lnTo>
                    <a:pt x="465" y="518"/>
                  </a:lnTo>
                  <a:lnTo>
                    <a:pt x="484" y="507"/>
                  </a:lnTo>
                  <a:lnTo>
                    <a:pt x="504" y="498"/>
                  </a:lnTo>
                  <a:lnTo>
                    <a:pt x="525" y="490"/>
                  </a:lnTo>
                  <a:lnTo>
                    <a:pt x="547" y="484"/>
                  </a:lnTo>
                  <a:lnTo>
                    <a:pt x="569" y="481"/>
                  </a:lnTo>
                  <a:lnTo>
                    <a:pt x="569" y="393"/>
                  </a:lnTo>
                  <a:lnTo>
                    <a:pt x="558" y="393"/>
                  </a:lnTo>
                  <a:lnTo>
                    <a:pt x="558" y="393"/>
                  </a:lnTo>
                  <a:lnTo>
                    <a:pt x="555" y="393"/>
                  </a:lnTo>
                  <a:lnTo>
                    <a:pt x="551" y="392"/>
                  </a:lnTo>
                  <a:lnTo>
                    <a:pt x="548" y="391"/>
                  </a:lnTo>
                  <a:lnTo>
                    <a:pt x="546" y="388"/>
                  </a:lnTo>
                  <a:lnTo>
                    <a:pt x="543" y="385"/>
                  </a:lnTo>
                  <a:lnTo>
                    <a:pt x="541" y="382"/>
                  </a:lnTo>
                  <a:lnTo>
                    <a:pt x="540" y="378"/>
                  </a:lnTo>
                  <a:lnTo>
                    <a:pt x="540" y="375"/>
                  </a:lnTo>
                  <a:lnTo>
                    <a:pt x="540" y="19"/>
                  </a:lnTo>
                  <a:lnTo>
                    <a:pt x="540" y="19"/>
                  </a:lnTo>
                  <a:lnTo>
                    <a:pt x="540" y="15"/>
                  </a:lnTo>
                  <a:lnTo>
                    <a:pt x="541" y="12"/>
                  </a:lnTo>
                  <a:lnTo>
                    <a:pt x="546" y="6"/>
                  </a:lnTo>
                  <a:lnTo>
                    <a:pt x="548" y="4"/>
                  </a:lnTo>
                  <a:lnTo>
                    <a:pt x="551" y="2"/>
                  </a:lnTo>
                  <a:lnTo>
                    <a:pt x="555" y="1"/>
                  </a:lnTo>
                  <a:lnTo>
                    <a:pt x="558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6" y="1"/>
                  </a:lnTo>
                  <a:lnTo>
                    <a:pt x="640" y="2"/>
                  </a:lnTo>
                  <a:lnTo>
                    <a:pt x="643" y="4"/>
                  </a:lnTo>
                  <a:lnTo>
                    <a:pt x="646" y="6"/>
                  </a:lnTo>
                  <a:lnTo>
                    <a:pt x="2800" y="2162"/>
                  </a:lnTo>
                  <a:lnTo>
                    <a:pt x="2800" y="2162"/>
                  </a:lnTo>
                  <a:lnTo>
                    <a:pt x="2825" y="2136"/>
                  </a:lnTo>
                  <a:lnTo>
                    <a:pt x="2849" y="2111"/>
                  </a:lnTo>
                  <a:lnTo>
                    <a:pt x="2873" y="2086"/>
                  </a:lnTo>
                  <a:lnTo>
                    <a:pt x="2898" y="2063"/>
                  </a:lnTo>
                  <a:lnTo>
                    <a:pt x="3073" y="1920"/>
                  </a:lnTo>
                  <a:lnTo>
                    <a:pt x="3073" y="1920"/>
                  </a:lnTo>
                  <a:lnTo>
                    <a:pt x="3124" y="1885"/>
                  </a:lnTo>
                  <a:lnTo>
                    <a:pt x="3176" y="1853"/>
                  </a:lnTo>
                  <a:lnTo>
                    <a:pt x="3229" y="1823"/>
                  </a:lnTo>
                  <a:lnTo>
                    <a:pt x="3283" y="1794"/>
                  </a:lnTo>
                  <a:lnTo>
                    <a:pt x="3338" y="1768"/>
                  </a:lnTo>
                  <a:lnTo>
                    <a:pt x="3396" y="1743"/>
                  </a:lnTo>
                  <a:lnTo>
                    <a:pt x="3453" y="1720"/>
                  </a:lnTo>
                  <a:lnTo>
                    <a:pt x="3512" y="1701"/>
                  </a:lnTo>
                  <a:lnTo>
                    <a:pt x="3572" y="1682"/>
                  </a:lnTo>
                  <a:lnTo>
                    <a:pt x="3632" y="1667"/>
                  </a:lnTo>
                  <a:lnTo>
                    <a:pt x="3694" y="1654"/>
                  </a:lnTo>
                  <a:lnTo>
                    <a:pt x="3756" y="1642"/>
                  </a:lnTo>
                  <a:lnTo>
                    <a:pt x="3820" y="1634"/>
                  </a:lnTo>
                  <a:lnTo>
                    <a:pt x="3884" y="1627"/>
                  </a:lnTo>
                  <a:lnTo>
                    <a:pt x="3948" y="1624"/>
                  </a:lnTo>
                  <a:lnTo>
                    <a:pt x="4014" y="1622"/>
                  </a:lnTo>
                  <a:lnTo>
                    <a:pt x="4014" y="1622"/>
                  </a:lnTo>
                  <a:lnTo>
                    <a:pt x="4054" y="1622"/>
                  </a:lnTo>
                  <a:lnTo>
                    <a:pt x="4095" y="1625"/>
                  </a:lnTo>
                  <a:lnTo>
                    <a:pt x="4135" y="1627"/>
                  </a:lnTo>
                  <a:lnTo>
                    <a:pt x="4175" y="1631"/>
                  </a:lnTo>
                  <a:lnTo>
                    <a:pt x="4215" y="1634"/>
                  </a:lnTo>
                  <a:lnTo>
                    <a:pt x="4254" y="1640"/>
                  </a:lnTo>
                  <a:lnTo>
                    <a:pt x="4293" y="1646"/>
                  </a:lnTo>
                  <a:lnTo>
                    <a:pt x="4331" y="1652"/>
                  </a:lnTo>
                  <a:lnTo>
                    <a:pt x="4370" y="1661"/>
                  </a:lnTo>
                  <a:lnTo>
                    <a:pt x="4408" y="1670"/>
                  </a:lnTo>
                  <a:lnTo>
                    <a:pt x="4445" y="1680"/>
                  </a:lnTo>
                  <a:lnTo>
                    <a:pt x="4483" y="1690"/>
                  </a:lnTo>
                  <a:lnTo>
                    <a:pt x="4520" y="1702"/>
                  </a:lnTo>
                  <a:lnTo>
                    <a:pt x="4555" y="1714"/>
                  </a:lnTo>
                  <a:lnTo>
                    <a:pt x="4592" y="1727"/>
                  </a:lnTo>
                  <a:lnTo>
                    <a:pt x="4628" y="1741"/>
                  </a:lnTo>
                  <a:lnTo>
                    <a:pt x="4662" y="1756"/>
                  </a:lnTo>
                  <a:lnTo>
                    <a:pt x="4698" y="1771"/>
                  </a:lnTo>
                  <a:lnTo>
                    <a:pt x="4733" y="1788"/>
                  </a:lnTo>
                  <a:lnTo>
                    <a:pt x="4766" y="1805"/>
                  </a:lnTo>
                  <a:lnTo>
                    <a:pt x="4800" y="1823"/>
                  </a:lnTo>
                  <a:lnTo>
                    <a:pt x="4833" y="1841"/>
                  </a:lnTo>
                  <a:lnTo>
                    <a:pt x="4865" y="1861"/>
                  </a:lnTo>
                  <a:lnTo>
                    <a:pt x="4897" y="1881"/>
                  </a:lnTo>
                  <a:lnTo>
                    <a:pt x="4929" y="1901"/>
                  </a:lnTo>
                  <a:lnTo>
                    <a:pt x="4960" y="1923"/>
                  </a:lnTo>
                  <a:lnTo>
                    <a:pt x="4991" y="1945"/>
                  </a:lnTo>
                  <a:lnTo>
                    <a:pt x="5021" y="1968"/>
                  </a:lnTo>
                  <a:lnTo>
                    <a:pt x="5051" y="1992"/>
                  </a:lnTo>
                  <a:lnTo>
                    <a:pt x="5079" y="2017"/>
                  </a:lnTo>
                  <a:lnTo>
                    <a:pt x="5107" y="2041"/>
                  </a:lnTo>
                  <a:lnTo>
                    <a:pt x="5135" y="2067"/>
                  </a:lnTo>
                  <a:lnTo>
                    <a:pt x="5206" y="2138"/>
                  </a:lnTo>
                  <a:lnTo>
                    <a:pt x="7132" y="4064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D33F-DB4D-4CA7-A69B-2362EE2CA762}" type="datetime1">
              <a:rPr lang="en-US" smtClean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AEE21A8-F229-4F4F-AC59-1138E5CD6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" y="457"/>
            <a:ext cx="9144000" cy="5142586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F363609C-D3C4-4C2C-9BCC-346154FE4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Mathematics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0C0523A-E3E6-449E-8856-00904D0D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121098"/>
            <a:ext cx="8208912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1988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"/>
          <p:cNvSpPr>
            <a:spLocks/>
          </p:cNvSpPr>
          <p:nvPr userDrawn="1"/>
        </p:nvSpPr>
        <p:spPr bwMode="auto">
          <a:xfrm rot="5400000">
            <a:off x="-1642851" y="1642852"/>
            <a:ext cx="5143500" cy="1857796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7798" y="915566"/>
            <a:ext cx="6829002" cy="8572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96CF6D-BD09-4169-97F7-CF1ECABE6EB3}" type="datetime1">
              <a:rPr lang="en-US" smtClean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857798" y="2057202"/>
            <a:ext cx="6818658" cy="244827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  <a:p>
            <a:r>
              <a:rPr lang="en-US" dirty="0"/>
              <a:t>Lorem ipsum dolor sit amet, consectetur adipisicing elit, sed do eiusmod tempor incididunt ut labore et dolore magna aliqua.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4402138"/>
            <a:ext cx="9144000" cy="74136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C734A5-A988-4EB6-9D5B-F55C8906C92D}" type="datetime1">
              <a:rPr lang="en-US" smtClean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419622"/>
            <a:ext cx="8208912" cy="2982516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318E4C-5DCD-435C-B04A-AC8686022559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>
            <a:extLst>
              <a:ext uri="{FF2B5EF4-FFF2-40B4-BE49-F238E27FC236}">
                <a16:creationId xmlns:a16="http://schemas.microsoft.com/office/drawing/2014/main" id="{F1518964-6B02-40B2-8C92-2822B2152C9D}"/>
              </a:ext>
            </a:extLst>
          </p:cNvPr>
          <p:cNvSpPr/>
          <p:nvPr/>
        </p:nvSpPr>
        <p:spPr>
          <a:xfrm>
            <a:off x="1343423" y="307272"/>
            <a:ext cx="6457154" cy="896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Појам и врсте троугла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2" name="Jednakokraki trougao 1">
            <a:extLst>
              <a:ext uri="{FF2B5EF4-FFF2-40B4-BE49-F238E27FC236}">
                <a16:creationId xmlns:a16="http://schemas.microsoft.com/office/drawing/2014/main" id="{7AC943E9-CE3B-4BDE-94DF-21EBB1FD8ACF}"/>
              </a:ext>
            </a:extLst>
          </p:cNvPr>
          <p:cNvSpPr/>
          <p:nvPr/>
        </p:nvSpPr>
        <p:spPr>
          <a:xfrm rot="2735113">
            <a:off x="3210682" y="1992165"/>
            <a:ext cx="648072" cy="8963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id="{CF194475-7E6A-4151-9571-0774A71CDA09}"/>
              </a:ext>
            </a:extLst>
          </p:cNvPr>
          <p:cNvSpPr/>
          <p:nvPr/>
        </p:nvSpPr>
        <p:spPr>
          <a:xfrm>
            <a:off x="5796136" y="1995686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03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>
            <a:extLst>
              <a:ext uri="{FF2B5EF4-FFF2-40B4-BE49-F238E27FC236}">
                <a16:creationId xmlns:a16="http://schemas.microsoft.com/office/drawing/2014/main" id="{F1518964-6B02-40B2-8C92-2822B2152C9D}"/>
              </a:ext>
            </a:extLst>
          </p:cNvPr>
          <p:cNvSpPr/>
          <p:nvPr/>
        </p:nvSpPr>
        <p:spPr>
          <a:xfrm>
            <a:off x="251520" y="195486"/>
            <a:ext cx="3240360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Научићете: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0C074019-236B-4A73-A057-110D19B6660C}"/>
              </a:ext>
            </a:extLst>
          </p:cNvPr>
          <p:cNvSpPr txBox="1"/>
          <p:nvPr/>
        </p:nvSpPr>
        <p:spPr>
          <a:xfrm>
            <a:off x="3923928" y="352569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Појам троугла. </a:t>
            </a:r>
          </a:p>
          <a:p>
            <a:r>
              <a:rPr lang="sr-Cyrl-RS" dirty="0"/>
              <a:t>Како обележавамо троугао. </a:t>
            </a:r>
          </a:p>
          <a:p>
            <a:r>
              <a:rPr lang="sr-Cyrl-RS" dirty="0"/>
              <a:t>Странице троугла.</a:t>
            </a:r>
          </a:p>
          <a:p>
            <a:r>
              <a:rPr lang="sr-Cyrl-RS" dirty="0"/>
              <a:t>Углови троугла.</a:t>
            </a:r>
          </a:p>
          <a:p>
            <a:r>
              <a:rPr lang="sr-Cyrl-RS" dirty="0"/>
              <a:t>Врсте троугла.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099EF0A-D88C-417A-9CF1-E0FFE0DC0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126703"/>
            <a:ext cx="896190" cy="89009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4A3F819-8A9F-44ED-BC7A-77E482A54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730" y="2187668"/>
            <a:ext cx="670618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A4517179-AD2C-4DB2-83CB-9ECCDE1F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760" y="4803998"/>
            <a:ext cx="3945501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4B3A310E-9281-430F-A962-E216D15EBAD5}"/>
              </a:ext>
            </a:extLst>
          </p:cNvPr>
          <p:cNvSpPr txBox="1"/>
          <p:nvPr/>
        </p:nvSpPr>
        <p:spPr>
          <a:xfrm>
            <a:off x="377280" y="53835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 троуглу смо већ учили раније. </a:t>
            </a:r>
            <a:endParaRPr lang="sr-Latn-RS" dirty="0"/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47718FB4-AF07-45CC-A1C0-771A5696CBAB}"/>
              </a:ext>
            </a:extLst>
          </p:cNvPr>
          <p:cNvSpPr txBox="1"/>
          <p:nvPr/>
        </p:nvSpPr>
        <p:spPr>
          <a:xfrm>
            <a:off x="2105472" y="866796"/>
            <a:ext cx="686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Сетите се где смо све могли да уочимо ове геометријске фигуре!</a:t>
            </a:r>
            <a:endParaRPr lang="sr-Latn-RS" dirty="0"/>
          </a:p>
        </p:txBody>
      </p:sp>
      <p:sp>
        <p:nvSpPr>
          <p:cNvPr id="15" name="Okvir za tekst 14">
            <a:extLst>
              <a:ext uri="{FF2B5EF4-FFF2-40B4-BE49-F238E27FC236}">
                <a16:creationId xmlns:a16="http://schemas.microsoft.com/office/drawing/2014/main" id="{2B0F6FD5-4C9A-49A7-8C0F-F3E9DB2BE0B4}"/>
              </a:ext>
            </a:extLst>
          </p:cNvPr>
          <p:cNvSpPr txBox="1"/>
          <p:nvPr/>
        </p:nvSpPr>
        <p:spPr>
          <a:xfrm>
            <a:off x="347432" y="1707654"/>
            <a:ext cx="149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Погледај слике.</a:t>
            </a:r>
            <a:endParaRPr lang="sr-Latn-RS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2D91B820-2089-49CF-BC12-53F25E504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03" y="1419622"/>
            <a:ext cx="5888654" cy="331236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B461E332-3608-42A3-A0DF-BB776F026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21" l="1000" r="100000">
                        <a14:foregroundMark x1="52667" y1="37879" x2="52667" y2="37879"/>
                        <a14:foregroundMark x1="47333" y1="63258" x2="47333" y2="63258"/>
                        <a14:foregroundMark x1="49000" y1="75000" x2="49000" y2="75000"/>
                        <a14:foregroundMark x1="50000" y1="44318" x2="50000" y2="443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432" y="2510523"/>
            <a:ext cx="1284734" cy="1130566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C36B6C43-3A70-401B-A82A-01DDB228D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9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13" y="3641089"/>
            <a:ext cx="1574304" cy="11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9292" y="4791527"/>
            <a:ext cx="4040088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 rot="20229798">
            <a:off x="155790" y="319377"/>
            <a:ext cx="2126681" cy="4893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ТРОУГАО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9" name="Prava linija spajanja 8">
            <a:extLst>
              <a:ext uri="{FF2B5EF4-FFF2-40B4-BE49-F238E27FC236}">
                <a16:creationId xmlns:a16="http://schemas.microsoft.com/office/drawing/2014/main" id="{EBA658AB-2741-4C5E-B215-CD7D7F49A455}"/>
              </a:ext>
            </a:extLst>
          </p:cNvPr>
          <p:cNvCxnSpPr>
            <a:cxnSpLocks/>
          </p:cNvCxnSpPr>
          <p:nvPr/>
        </p:nvCxnSpPr>
        <p:spPr>
          <a:xfrm flipH="1">
            <a:off x="3055084" y="1149993"/>
            <a:ext cx="1008112" cy="16561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id="{2266C07F-29B6-4299-ADA3-1942A701A4D0}"/>
              </a:ext>
            </a:extLst>
          </p:cNvPr>
          <p:cNvCxnSpPr>
            <a:cxnSpLocks/>
          </p:cNvCxnSpPr>
          <p:nvPr/>
        </p:nvCxnSpPr>
        <p:spPr>
          <a:xfrm flipH="1" flipV="1">
            <a:off x="3059832" y="2786835"/>
            <a:ext cx="2736304" cy="5760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rava linija spajanja 10">
            <a:extLst>
              <a:ext uri="{FF2B5EF4-FFF2-40B4-BE49-F238E27FC236}">
                <a16:creationId xmlns:a16="http://schemas.microsoft.com/office/drawing/2014/main" id="{522CA2CD-1B75-4E54-B4CF-CF9727E93DF2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4049460" y="1166156"/>
            <a:ext cx="1736764" cy="221960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Pravougaonik 17">
            <a:extLst>
              <a:ext uri="{FF2B5EF4-FFF2-40B4-BE49-F238E27FC236}">
                <a16:creationId xmlns:a16="http://schemas.microsoft.com/office/drawing/2014/main" id="{07B70B61-1680-49EE-9DEB-5E7D4BBF1E49}"/>
              </a:ext>
            </a:extLst>
          </p:cNvPr>
          <p:cNvSpPr/>
          <p:nvPr/>
        </p:nvSpPr>
        <p:spPr>
          <a:xfrm flipH="1">
            <a:off x="2957930" y="2629178"/>
            <a:ext cx="15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Pravougaonik 18">
            <a:extLst>
              <a:ext uri="{FF2B5EF4-FFF2-40B4-BE49-F238E27FC236}">
                <a16:creationId xmlns:a16="http://schemas.microsoft.com/office/drawing/2014/main" id="{4B61C17E-09DE-482F-80CD-2CF0CFC77F1E}"/>
              </a:ext>
            </a:extLst>
          </p:cNvPr>
          <p:cNvSpPr/>
          <p:nvPr/>
        </p:nvSpPr>
        <p:spPr>
          <a:xfrm flipH="1">
            <a:off x="5611114" y="3282053"/>
            <a:ext cx="210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Pravougaonik 19">
            <a:extLst>
              <a:ext uri="{FF2B5EF4-FFF2-40B4-BE49-F238E27FC236}">
                <a16:creationId xmlns:a16="http://schemas.microsoft.com/office/drawing/2014/main" id="{9A40B231-2023-4253-A5E0-3336B29F1D83}"/>
              </a:ext>
            </a:extLst>
          </p:cNvPr>
          <p:cNvSpPr/>
          <p:nvPr/>
        </p:nvSpPr>
        <p:spPr>
          <a:xfrm flipH="1">
            <a:off x="3948847" y="338822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48F4D5-8EF4-4B9C-B18D-536AD0566544}"/>
              </a:ext>
            </a:extLst>
          </p:cNvPr>
          <p:cNvSpPr/>
          <p:nvPr/>
        </p:nvSpPr>
        <p:spPr>
          <a:xfrm>
            <a:off x="4042765" y="112713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0694130-D80A-4FBC-9FFD-5DD751FCF1BA}"/>
              </a:ext>
            </a:extLst>
          </p:cNvPr>
          <p:cNvSpPr/>
          <p:nvPr/>
        </p:nvSpPr>
        <p:spPr>
          <a:xfrm>
            <a:off x="3055083" y="276397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3FFF89-5C3C-4163-A32C-421E13C83900}"/>
              </a:ext>
            </a:extLst>
          </p:cNvPr>
          <p:cNvSpPr/>
          <p:nvPr/>
        </p:nvSpPr>
        <p:spPr>
          <a:xfrm>
            <a:off x="5740505" y="331570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Okvir za tekst 25">
            <a:extLst>
              <a:ext uri="{FF2B5EF4-FFF2-40B4-BE49-F238E27FC236}">
                <a16:creationId xmlns:a16="http://schemas.microsoft.com/office/drawing/2014/main" id="{6A673753-AE23-41DC-B669-C2E4F367C26B}"/>
              </a:ext>
            </a:extLst>
          </p:cNvPr>
          <p:cNvSpPr txBox="1"/>
          <p:nvPr/>
        </p:nvSpPr>
        <p:spPr>
          <a:xfrm>
            <a:off x="206590" y="1179333"/>
            <a:ext cx="230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</a:rPr>
              <a:t>Троугао чине: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id="{9A1222E1-ADB8-4D73-BD63-5FCEB768B755}"/>
              </a:ext>
            </a:extLst>
          </p:cNvPr>
          <p:cNvSpPr txBox="1"/>
          <p:nvPr/>
        </p:nvSpPr>
        <p:spPr>
          <a:xfrm>
            <a:off x="324393" y="1654754"/>
            <a:ext cx="2308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1. </a:t>
            </a:r>
            <a:r>
              <a:rPr lang="sr-Cyrl-RS" dirty="0"/>
              <a:t>Затворена изломљена линија и њена унутрашњост.</a:t>
            </a:r>
            <a:endParaRPr lang="sr-Latn-RS" dirty="0"/>
          </a:p>
        </p:txBody>
      </p:sp>
      <p:sp>
        <p:nvSpPr>
          <p:cNvPr id="28" name="Okvir za tekst 27">
            <a:extLst>
              <a:ext uri="{FF2B5EF4-FFF2-40B4-BE49-F238E27FC236}">
                <a16:creationId xmlns:a16="http://schemas.microsoft.com/office/drawing/2014/main" id="{736027F5-43E3-47AA-833A-11012D82704D}"/>
              </a:ext>
            </a:extLst>
          </p:cNvPr>
          <p:cNvSpPr txBox="1"/>
          <p:nvPr/>
        </p:nvSpPr>
        <p:spPr>
          <a:xfrm>
            <a:off x="6511354" y="1613374"/>
            <a:ext cx="230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3. </a:t>
            </a:r>
            <a:r>
              <a:rPr lang="sr-Cyrl-RS" dirty="0"/>
              <a:t>три угла</a:t>
            </a:r>
            <a:endParaRPr lang="sr-Latn-RS" dirty="0"/>
          </a:p>
        </p:txBody>
      </p:sp>
      <p:sp>
        <p:nvSpPr>
          <p:cNvPr id="29" name="Okvir za tekst 28">
            <a:extLst>
              <a:ext uri="{FF2B5EF4-FFF2-40B4-BE49-F238E27FC236}">
                <a16:creationId xmlns:a16="http://schemas.microsoft.com/office/drawing/2014/main" id="{9C265750-7A17-45D2-83EE-6526A073E4F2}"/>
              </a:ext>
            </a:extLst>
          </p:cNvPr>
          <p:cNvSpPr txBox="1"/>
          <p:nvPr/>
        </p:nvSpPr>
        <p:spPr>
          <a:xfrm>
            <a:off x="324393" y="2571750"/>
            <a:ext cx="230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2. </a:t>
            </a:r>
            <a:r>
              <a:rPr lang="sr-Cyrl-RS" dirty="0"/>
              <a:t>три темена </a:t>
            </a:r>
            <a:endParaRPr lang="sr-Latn-RS" dirty="0"/>
          </a:p>
        </p:txBody>
      </p:sp>
      <p:cxnSp>
        <p:nvCxnSpPr>
          <p:cNvPr id="31" name="Prava linija spajanja sa strelicom 30">
            <a:extLst>
              <a:ext uri="{FF2B5EF4-FFF2-40B4-BE49-F238E27FC236}">
                <a16:creationId xmlns:a16="http://schemas.microsoft.com/office/drawing/2014/main" id="{277C9BE0-8EE6-43F4-B13B-7E3F0012B0EF}"/>
              </a:ext>
            </a:extLst>
          </p:cNvPr>
          <p:cNvCxnSpPr>
            <a:cxnSpLocks/>
          </p:cNvCxnSpPr>
          <p:nvPr/>
        </p:nvCxnSpPr>
        <p:spPr>
          <a:xfrm flipV="1">
            <a:off x="1740607" y="1598540"/>
            <a:ext cx="2034684" cy="446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Prava linija spajanja sa strelicom 32">
            <a:extLst>
              <a:ext uri="{FF2B5EF4-FFF2-40B4-BE49-F238E27FC236}">
                <a16:creationId xmlns:a16="http://schemas.microsoft.com/office/drawing/2014/main" id="{BE4C9B9C-5939-421D-99A8-D5F2FCEC5972}"/>
              </a:ext>
            </a:extLst>
          </p:cNvPr>
          <p:cNvCxnSpPr>
            <a:cxnSpLocks/>
          </p:cNvCxnSpPr>
          <p:nvPr/>
        </p:nvCxnSpPr>
        <p:spPr>
          <a:xfrm flipV="1">
            <a:off x="2426863" y="2049402"/>
            <a:ext cx="2109133" cy="354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Prava linija spajanja sa strelicom 34">
            <a:extLst>
              <a:ext uri="{FF2B5EF4-FFF2-40B4-BE49-F238E27FC236}">
                <a16:creationId xmlns:a16="http://schemas.microsoft.com/office/drawing/2014/main" id="{5D2BC8BA-81FE-4192-AB3B-915532B97A5B}"/>
              </a:ext>
            </a:extLst>
          </p:cNvPr>
          <p:cNvCxnSpPr>
            <a:cxnSpLocks/>
          </p:cNvCxnSpPr>
          <p:nvPr/>
        </p:nvCxnSpPr>
        <p:spPr>
          <a:xfrm flipV="1">
            <a:off x="1665729" y="2805658"/>
            <a:ext cx="1348045" cy="25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Prava linija spajanja sa strelicom 37">
            <a:extLst>
              <a:ext uri="{FF2B5EF4-FFF2-40B4-BE49-F238E27FC236}">
                <a16:creationId xmlns:a16="http://schemas.microsoft.com/office/drawing/2014/main" id="{061429CD-48F6-42DB-971B-7EC81DFAE68D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4088484" y="1478648"/>
            <a:ext cx="2422870" cy="319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kvir za tekst 40">
            <a:extLst>
              <a:ext uri="{FF2B5EF4-FFF2-40B4-BE49-F238E27FC236}">
                <a16:creationId xmlns:a16="http://schemas.microsoft.com/office/drawing/2014/main" id="{2F730E3A-EDBB-4559-9C9F-97EA8686B040}"/>
              </a:ext>
            </a:extLst>
          </p:cNvPr>
          <p:cNvSpPr txBox="1"/>
          <p:nvPr/>
        </p:nvSpPr>
        <p:spPr>
          <a:xfrm>
            <a:off x="6635254" y="2253209"/>
            <a:ext cx="230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4. </a:t>
            </a:r>
            <a:r>
              <a:rPr lang="sr-Cyrl-RS" dirty="0"/>
              <a:t>три странице</a:t>
            </a:r>
            <a:endParaRPr lang="sr-Latn-RS" dirty="0"/>
          </a:p>
        </p:txBody>
      </p:sp>
      <p:cxnSp>
        <p:nvCxnSpPr>
          <p:cNvPr id="46" name="Prava linija spajanja sa strelicom 45">
            <a:extLst>
              <a:ext uri="{FF2B5EF4-FFF2-40B4-BE49-F238E27FC236}">
                <a16:creationId xmlns:a16="http://schemas.microsoft.com/office/drawing/2014/main" id="{779A64E2-9E77-4C7D-AC92-E74B75389F8D}"/>
              </a:ext>
            </a:extLst>
          </p:cNvPr>
          <p:cNvCxnSpPr>
            <a:cxnSpLocks/>
          </p:cNvCxnSpPr>
          <p:nvPr/>
        </p:nvCxnSpPr>
        <p:spPr>
          <a:xfrm flipH="1">
            <a:off x="5508104" y="2622541"/>
            <a:ext cx="1296144" cy="2705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Slika 16">
            <a:extLst>
              <a:ext uri="{FF2B5EF4-FFF2-40B4-BE49-F238E27FC236}">
                <a16:creationId xmlns:a16="http://schemas.microsoft.com/office/drawing/2014/main" id="{7A2702AD-DCDF-487C-A5CB-131C3BAF4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207" y="3392261"/>
            <a:ext cx="3433679" cy="1931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844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2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 rot="177900">
            <a:off x="192648" y="-401273"/>
            <a:ext cx="2838543" cy="9972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603754"/>
              </a:avLst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ЈЕДНАКОСТРАНИЧНИ </a:t>
            </a:r>
          </a:p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ТРОУГАО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Pravougaonik 17">
            <a:extLst>
              <a:ext uri="{FF2B5EF4-FFF2-40B4-BE49-F238E27FC236}">
                <a16:creationId xmlns:a16="http://schemas.microsoft.com/office/drawing/2014/main" id="{07B70B61-1680-49EE-9DEB-5E7D4BBF1E49}"/>
              </a:ext>
            </a:extLst>
          </p:cNvPr>
          <p:cNvSpPr/>
          <p:nvPr/>
        </p:nvSpPr>
        <p:spPr>
          <a:xfrm flipH="1">
            <a:off x="2702172" y="2764951"/>
            <a:ext cx="15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Pravougaonik 18">
            <a:extLst>
              <a:ext uri="{FF2B5EF4-FFF2-40B4-BE49-F238E27FC236}">
                <a16:creationId xmlns:a16="http://schemas.microsoft.com/office/drawing/2014/main" id="{4B61C17E-09DE-482F-80CD-2CF0CFC77F1E}"/>
              </a:ext>
            </a:extLst>
          </p:cNvPr>
          <p:cNvSpPr/>
          <p:nvPr/>
        </p:nvSpPr>
        <p:spPr>
          <a:xfrm flipH="1">
            <a:off x="4517804" y="2786647"/>
            <a:ext cx="208773" cy="9458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Pravougaonik 19">
            <a:extLst>
              <a:ext uri="{FF2B5EF4-FFF2-40B4-BE49-F238E27FC236}">
                <a16:creationId xmlns:a16="http://schemas.microsoft.com/office/drawing/2014/main" id="{9A40B231-2023-4253-A5E0-3336B29F1D83}"/>
              </a:ext>
            </a:extLst>
          </p:cNvPr>
          <p:cNvSpPr/>
          <p:nvPr/>
        </p:nvSpPr>
        <p:spPr>
          <a:xfrm flipH="1">
            <a:off x="3430203" y="668707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AF1000C6-89D0-476F-9F77-15AA76FE5E98}"/>
              </a:ext>
            </a:extLst>
          </p:cNvPr>
          <p:cNvSpPr txBox="1"/>
          <p:nvPr/>
        </p:nvSpPr>
        <p:spPr>
          <a:xfrm>
            <a:off x="323528" y="163564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A8150"/>
                </a:solidFill>
              </a:rPr>
              <a:t>Темена су: </a:t>
            </a:r>
            <a:r>
              <a:rPr lang="en-US" b="1" dirty="0">
                <a:solidFill>
                  <a:srgbClr val="FA8150"/>
                </a:solidFill>
              </a:rPr>
              <a:t>A, B</a:t>
            </a:r>
            <a:r>
              <a:rPr lang="sr-Cyrl-RS" b="1" dirty="0">
                <a:solidFill>
                  <a:srgbClr val="FA8150"/>
                </a:solidFill>
              </a:rPr>
              <a:t> и </a:t>
            </a:r>
            <a:r>
              <a:rPr lang="en-US" b="1" dirty="0">
                <a:solidFill>
                  <a:srgbClr val="FA8150"/>
                </a:solidFill>
              </a:rPr>
              <a:t>C </a:t>
            </a:r>
            <a:endParaRPr lang="sr-Latn-RS" b="1" dirty="0">
              <a:solidFill>
                <a:srgbClr val="FA8150"/>
              </a:solidFill>
            </a:endParaRPr>
          </a:p>
        </p:txBody>
      </p:sp>
      <p:sp>
        <p:nvSpPr>
          <p:cNvPr id="30" name="Okvir za tekst 29">
            <a:extLst>
              <a:ext uri="{FF2B5EF4-FFF2-40B4-BE49-F238E27FC236}">
                <a16:creationId xmlns:a16="http://schemas.microsoft.com/office/drawing/2014/main" id="{5717F903-EC6E-4A8B-A1F1-8F3D3170CD1A}"/>
              </a:ext>
            </a:extLst>
          </p:cNvPr>
          <p:cNvSpPr txBox="1"/>
          <p:nvPr/>
        </p:nvSpPr>
        <p:spPr>
          <a:xfrm>
            <a:off x="4322456" y="1700029"/>
            <a:ext cx="303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00B050"/>
                </a:solidFill>
              </a:rPr>
              <a:t>Странице су: </a:t>
            </a:r>
            <a:r>
              <a:rPr lang="en-US" b="1" dirty="0">
                <a:solidFill>
                  <a:srgbClr val="00B050"/>
                </a:solidFill>
              </a:rPr>
              <a:t>AB, BC, C</a:t>
            </a:r>
            <a:r>
              <a:rPr lang="sr-Cyrl-RS" b="1" dirty="0">
                <a:solidFill>
                  <a:srgbClr val="00B050"/>
                </a:solidFill>
              </a:rPr>
              <a:t>А</a:t>
            </a:r>
            <a:endParaRPr lang="sr-Latn-RS" b="1" dirty="0">
              <a:solidFill>
                <a:srgbClr val="00B050"/>
              </a:solidFill>
            </a:endParaRPr>
          </a:p>
        </p:txBody>
      </p:sp>
      <p:sp>
        <p:nvSpPr>
          <p:cNvPr id="32" name="Okvir za tekst 31">
            <a:extLst>
              <a:ext uri="{FF2B5EF4-FFF2-40B4-BE49-F238E27FC236}">
                <a16:creationId xmlns:a16="http://schemas.microsoft.com/office/drawing/2014/main" id="{8439973D-B4EA-4B47-8028-0C155D0225CC}"/>
              </a:ext>
            </a:extLst>
          </p:cNvPr>
          <p:cNvSpPr txBox="1"/>
          <p:nvPr/>
        </p:nvSpPr>
        <p:spPr>
          <a:xfrm>
            <a:off x="1583678" y="4101222"/>
            <a:ext cx="479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accent2">
                    <a:lumMod val="75000"/>
                  </a:schemeClr>
                </a:solidFill>
              </a:rPr>
              <a:t>Углови су: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  ABC,     BC</a:t>
            </a:r>
            <a:r>
              <a:rPr lang="sr-Cyrl-RS" b="1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,      CA</a:t>
            </a:r>
            <a:r>
              <a:rPr lang="sr-Cyrl-RS" b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sr-Latn-R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5840C975-45C7-4436-BD78-398507536A06}"/>
              </a:ext>
            </a:extLst>
          </p:cNvPr>
          <p:cNvSpPr txBox="1"/>
          <p:nvPr/>
        </p:nvSpPr>
        <p:spPr>
          <a:xfrm>
            <a:off x="3953741" y="2166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kvir za tekst 5">
                <a:extLst>
                  <a:ext uri="{FF2B5EF4-FFF2-40B4-BE49-F238E27FC236}">
                    <a16:creationId xmlns:a16="http://schemas.microsoft.com/office/drawing/2014/main" id="{78FF97B9-8821-4DA6-A393-1EDDF3837C16}"/>
                  </a:ext>
                </a:extLst>
              </p:cNvPr>
              <p:cNvSpPr txBox="1"/>
              <p:nvPr/>
            </p:nvSpPr>
            <p:spPr>
              <a:xfrm>
                <a:off x="2705700" y="4142586"/>
                <a:ext cx="2464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mtClean="0">
                        <a:latin typeface="Cambria Math" panose="02040503050406030204" pitchFamily="18" charset="0"/>
                      </a:rPr>
                      <m:t>∡</m:t>
                    </m:r>
                  </m:oMath>
                </a14:m>
                <a:r>
                  <a:rPr lang="en-US" dirty="0"/>
                  <a:t>  </a:t>
                </a:r>
                <a:endParaRPr lang="sr-Latn-RS" dirty="0"/>
              </a:p>
            </p:txBody>
          </p:sp>
        </mc:Choice>
        <mc:Fallback xmlns="">
          <p:sp>
            <p:nvSpPr>
              <p:cNvPr id="6" name="Okvir za tekst 5">
                <a:extLst>
                  <a:ext uri="{FF2B5EF4-FFF2-40B4-BE49-F238E27FC236}">
                    <a16:creationId xmlns:a16="http://schemas.microsoft.com/office/drawing/2014/main" id="{78FF97B9-8821-4DA6-A393-1EDDF383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700" y="4142586"/>
                <a:ext cx="246423" cy="276999"/>
              </a:xfrm>
              <a:prstGeom prst="rect">
                <a:avLst/>
              </a:prstGeom>
              <a:blipFill>
                <a:blip r:embed="rId3"/>
                <a:stretch>
                  <a:fillRect l="-32500" b="-1111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kvir za tekst 33">
                <a:extLst>
                  <a:ext uri="{FF2B5EF4-FFF2-40B4-BE49-F238E27FC236}">
                    <a16:creationId xmlns:a16="http://schemas.microsoft.com/office/drawing/2014/main" id="{3C22FE3F-01B8-4EF2-AF97-A5271F968220}"/>
                  </a:ext>
                </a:extLst>
              </p:cNvPr>
              <p:cNvSpPr txBox="1"/>
              <p:nvPr/>
            </p:nvSpPr>
            <p:spPr>
              <a:xfrm>
                <a:off x="3425652" y="4124466"/>
                <a:ext cx="4104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mtClean="0">
                        <a:latin typeface="Cambria Math" panose="02040503050406030204" pitchFamily="18" charset="0"/>
                      </a:rPr>
                      <m:t>∡</m:t>
                    </m:r>
                  </m:oMath>
                </a14:m>
                <a:r>
                  <a:rPr lang="en-US" dirty="0"/>
                  <a:t>  </a:t>
                </a:r>
                <a:endParaRPr lang="sr-Latn-RS" dirty="0"/>
              </a:p>
            </p:txBody>
          </p:sp>
        </mc:Choice>
        <mc:Fallback xmlns="">
          <p:sp>
            <p:nvSpPr>
              <p:cNvPr id="34" name="Okvir za tekst 33">
                <a:extLst>
                  <a:ext uri="{FF2B5EF4-FFF2-40B4-BE49-F238E27FC236}">
                    <a16:creationId xmlns:a16="http://schemas.microsoft.com/office/drawing/2014/main" id="{3C22FE3F-01B8-4EF2-AF97-A5271F968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652" y="4124466"/>
                <a:ext cx="410484" cy="276999"/>
              </a:xfrm>
              <a:prstGeom prst="rect">
                <a:avLst/>
              </a:prstGeom>
              <a:blipFill>
                <a:blip r:embed="rId4"/>
                <a:stretch>
                  <a:fillRect l="-19403" b="-1111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kvir za tekst 35">
                <a:extLst>
                  <a:ext uri="{FF2B5EF4-FFF2-40B4-BE49-F238E27FC236}">
                    <a16:creationId xmlns:a16="http://schemas.microsoft.com/office/drawing/2014/main" id="{68EBFC5A-11FF-447B-9365-BB1DC2AFCD21}"/>
                  </a:ext>
                </a:extLst>
              </p:cNvPr>
              <p:cNvSpPr txBox="1"/>
              <p:nvPr/>
            </p:nvSpPr>
            <p:spPr>
              <a:xfrm>
                <a:off x="4154554" y="4142586"/>
                <a:ext cx="4104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mtClean="0">
                        <a:latin typeface="Cambria Math" panose="02040503050406030204" pitchFamily="18" charset="0"/>
                      </a:rPr>
                      <m:t>∡</m:t>
                    </m:r>
                  </m:oMath>
                </a14:m>
                <a:r>
                  <a:rPr lang="en-US" dirty="0"/>
                  <a:t>  </a:t>
                </a:r>
                <a:endParaRPr lang="sr-Latn-RS" dirty="0"/>
              </a:p>
            </p:txBody>
          </p:sp>
        </mc:Choice>
        <mc:Fallback xmlns="">
          <p:sp>
            <p:nvSpPr>
              <p:cNvPr id="36" name="Okvir za tekst 35">
                <a:extLst>
                  <a:ext uri="{FF2B5EF4-FFF2-40B4-BE49-F238E27FC236}">
                    <a16:creationId xmlns:a16="http://schemas.microsoft.com/office/drawing/2014/main" id="{68EBFC5A-11FF-447B-9365-BB1DC2AFC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554" y="4142586"/>
                <a:ext cx="410484" cy="276999"/>
              </a:xfrm>
              <a:prstGeom prst="rect">
                <a:avLst/>
              </a:prstGeom>
              <a:blipFill>
                <a:blip r:embed="rId5"/>
                <a:stretch>
                  <a:fillRect l="-19403" b="-1111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Prava linija spajanja 47">
            <a:extLst>
              <a:ext uri="{FF2B5EF4-FFF2-40B4-BE49-F238E27FC236}">
                <a16:creationId xmlns:a16="http://schemas.microsoft.com/office/drawing/2014/main" id="{0BC50906-8C8A-4368-B3DA-54446C642273}"/>
              </a:ext>
            </a:extLst>
          </p:cNvPr>
          <p:cNvCxnSpPr>
            <a:cxnSpLocks/>
          </p:cNvCxnSpPr>
          <p:nvPr/>
        </p:nvCxnSpPr>
        <p:spPr>
          <a:xfrm flipH="1">
            <a:off x="2820653" y="1411282"/>
            <a:ext cx="808331" cy="15256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Prava linija spajanja 48">
            <a:extLst>
              <a:ext uri="{FF2B5EF4-FFF2-40B4-BE49-F238E27FC236}">
                <a16:creationId xmlns:a16="http://schemas.microsoft.com/office/drawing/2014/main" id="{2560C9BE-B135-4864-A40E-BAA8561042A9}"/>
              </a:ext>
            </a:extLst>
          </p:cNvPr>
          <p:cNvCxnSpPr>
            <a:cxnSpLocks/>
          </p:cNvCxnSpPr>
          <p:nvPr/>
        </p:nvCxnSpPr>
        <p:spPr>
          <a:xfrm>
            <a:off x="3619847" y="1475722"/>
            <a:ext cx="951411" cy="14384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Prava linija spajanja 50">
            <a:extLst>
              <a:ext uri="{FF2B5EF4-FFF2-40B4-BE49-F238E27FC236}">
                <a16:creationId xmlns:a16="http://schemas.microsoft.com/office/drawing/2014/main" id="{8DA55B5E-474A-477F-9B71-2262F28FF0A1}"/>
              </a:ext>
            </a:extLst>
          </p:cNvPr>
          <p:cNvCxnSpPr>
            <a:cxnSpLocks/>
          </p:cNvCxnSpPr>
          <p:nvPr/>
        </p:nvCxnSpPr>
        <p:spPr>
          <a:xfrm flipH="1" flipV="1">
            <a:off x="2799713" y="2910294"/>
            <a:ext cx="1780479" cy="266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940CF7E-EF4D-493A-B440-8916F2DB4B12}"/>
              </a:ext>
            </a:extLst>
          </p:cNvPr>
          <p:cNvSpPr/>
          <p:nvPr/>
        </p:nvSpPr>
        <p:spPr>
          <a:xfrm>
            <a:off x="3556959" y="1420404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8D9DCC0-56F1-4265-A235-B23A8D93298E}"/>
              </a:ext>
            </a:extLst>
          </p:cNvPr>
          <p:cNvSpPr/>
          <p:nvPr/>
        </p:nvSpPr>
        <p:spPr>
          <a:xfrm>
            <a:off x="4517804" y="2874085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2E094CD-9332-4EDD-8F16-C7044132802A}"/>
              </a:ext>
            </a:extLst>
          </p:cNvPr>
          <p:cNvSpPr/>
          <p:nvPr/>
        </p:nvSpPr>
        <p:spPr>
          <a:xfrm>
            <a:off x="2802296" y="2860752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9" name="Slika 68">
            <a:extLst>
              <a:ext uri="{FF2B5EF4-FFF2-40B4-BE49-F238E27FC236}">
                <a16:creationId xmlns:a16="http://schemas.microsoft.com/office/drawing/2014/main" id="{64D38A52-053F-4433-868B-7131F4352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16" y="2117806"/>
            <a:ext cx="2877004" cy="2157753"/>
          </a:xfrm>
          <a:prstGeom prst="rect">
            <a:avLst/>
          </a:prstGeom>
        </p:spPr>
      </p:pic>
      <p:sp>
        <p:nvSpPr>
          <p:cNvPr id="70" name="Okvir za tekst 69">
            <a:extLst>
              <a:ext uri="{FF2B5EF4-FFF2-40B4-BE49-F238E27FC236}">
                <a16:creationId xmlns:a16="http://schemas.microsoft.com/office/drawing/2014/main" id="{0D4DF80D-7759-460E-8554-205C53BBAE1A}"/>
              </a:ext>
            </a:extLst>
          </p:cNvPr>
          <p:cNvSpPr txBox="1"/>
          <p:nvPr/>
        </p:nvSpPr>
        <p:spPr>
          <a:xfrm>
            <a:off x="4517804" y="411510"/>
            <a:ext cx="3985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</a:rPr>
              <a:t>Код једнакостраничног троугла све три странице су </a:t>
            </a:r>
            <a:r>
              <a:rPr lang="sr-Cyrl-RS" b="1" u="sng" dirty="0">
                <a:solidFill>
                  <a:srgbClr val="92D050"/>
                </a:solidFill>
              </a:rPr>
              <a:t>ИСТЕ</a:t>
            </a:r>
            <a:r>
              <a:rPr lang="sr-Cyrl-RS" b="1" dirty="0">
                <a:solidFill>
                  <a:srgbClr val="FF0000"/>
                </a:solidFill>
              </a:rPr>
              <a:t>. 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72" name="Pravougaonik 71">
            <a:extLst>
              <a:ext uri="{FF2B5EF4-FFF2-40B4-BE49-F238E27FC236}">
                <a16:creationId xmlns:a16="http://schemas.microsoft.com/office/drawing/2014/main" id="{8B16E9A4-37BF-4AA6-8F13-D9C69BCC0B3B}"/>
              </a:ext>
            </a:extLst>
          </p:cNvPr>
          <p:cNvSpPr/>
          <p:nvPr/>
        </p:nvSpPr>
        <p:spPr>
          <a:xfrm>
            <a:off x="4517804" y="10133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b="1" dirty="0">
                <a:solidFill>
                  <a:schemeClr val="accent5"/>
                </a:solidFill>
              </a:rPr>
              <a:t>Станице обележавамо малим словима латинице.</a:t>
            </a:r>
            <a:endParaRPr lang="sr-Latn-RS" b="1" dirty="0">
              <a:solidFill>
                <a:schemeClr val="accent5"/>
              </a:solidFill>
            </a:endParaRPr>
          </a:p>
        </p:txBody>
      </p:sp>
      <p:sp>
        <p:nvSpPr>
          <p:cNvPr id="73" name="Pravougaonik 72">
            <a:extLst>
              <a:ext uri="{FF2B5EF4-FFF2-40B4-BE49-F238E27FC236}">
                <a16:creationId xmlns:a16="http://schemas.microsoft.com/office/drawing/2014/main" id="{34495F7E-0329-4605-8F98-CD11D0CECF48}"/>
              </a:ext>
            </a:extLst>
          </p:cNvPr>
          <p:cNvSpPr/>
          <p:nvPr/>
        </p:nvSpPr>
        <p:spPr>
          <a:xfrm>
            <a:off x="3523323" y="2878682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4" name="Pravougaonik 73">
            <a:extLst>
              <a:ext uri="{FF2B5EF4-FFF2-40B4-BE49-F238E27FC236}">
                <a16:creationId xmlns:a16="http://schemas.microsoft.com/office/drawing/2014/main" id="{BA5A57DD-D239-437D-9112-86AA5DC85AFE}"/>
              </a:ext>
            </a:extLst>
          </p:cNvPr>
          <p:cNvSpPr/>
          <p:nvPr/>
        </p:nvSpPr>
        <p:spPr>
          <a:xfrm>
            <a:off x="4067966" y="1769247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5" name="Pravougaonik 74">
            <a:extLst>
              <a:ext uri="{FF2B5EF4-FFF2-40B4-BE49-F238E27FC236}">
                <a16:creationId xmlns:a16="http://schemas.microsoft.com/office/drawing/2014/main" id="{22384630-7166-4CAE-B5AB-66C037F8AB94}"/>
              </a:ext>
            </a:extLst>
          </p:cNvPr>
          <p:cNvSpPr/>
          <p:nvPr/>
        </p:nvSpPr>
        <p:spPr>
          <a:xfrm>
            <a:off x="2847487" y="1901953"/>
            <a:ext cx="290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414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3" grpId="0"/>
      <p:bldP spid="30" grpId="0"/>
      <p:bldP spid="32" grpId="0"/>
      <p:bldP spid="6" grpId="0"/>
      <p:bldP spid="34" grpId="0"/>
      <p:bldP spid="36" grpId="0"/>
      <p:bldP spid="54" grpId="0" animBg="1"/>
      <p:bldP spid="66" grpId="0" animBg="1"/>
      <p:bldP spid="67" grpId="0" animBg="1"/>
      <p:bldP spid="70" grpId="0"/>
      <p:bldP spid="72" grpId="0"/>
      <p:bldP spid="73" grpId="0"/>
      <p:bldP spid="74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 rot="177900">
            <a:off x="192648" y="-401273"/>
            <a:ext cx="2838543" cy="9972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603754"/>
              </a:avLst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ЈЕДНАКОКРАКИ </a:t>
            </a:r>
          </a:p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ТРОУГАО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Pravougaonik 17">
            <a:extLst>
              <a:ext uri="{FF2B5EF4-FFF2-40B4-BE49-F238E27FC236}">
                <a16:creationId xmlns:a16="http://schemas.microsoft.com/office/drawing/2014/main" id="{07B70B61-1680-49EE-9DEB-5E7D4BBF1E49}"/>
              </a:ext>
            </a:extLst>
          </p:cNvPr>
          <p:cNvSpPr/>
          <p:nvPr/>
        </p:nvSpPr>
        <p:spPr>
          <a:xfrm flipH="1">
            <a:off x="2702172" y="2764951"/>
            <a:ext cx="15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Pravougaonik 18">
            <a:extLst>
              <a:ext uri="{FF2B5EF4-FFF2-40B4-BE49-F238E27FC236}">
                <a16:creationId xmlns:a16="http://schemas.microsoft.com/office/drawing/2014/main" id="{4B61C17E-09DE-482F-80CD-2CF0CFC77F1E}"/>
              </a:ext>
            </a:extLst>
          </p:cNvPr>
          <p:cNvSpPr/>
          <p:nvPr/>
        </p:nvSpPr>
        <p:spPr>
          <a:xfrm flipH="1">
            <a:off x="4517804" y="2786647"/>
            <a:ext cx="208773" cy="9458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Pravougaonik 19">
            <a:extLst>
              <a:ext uri="{FF2B5EF4-FFF2-40B4-BE49-F238E27FC236}">
                <a16:creationId xmlns:a16="http://schemas.microsoft.com/office/drawing/2014/main" id="{9A40B231-2023-4253-A5E0-3336B29F1D83}"/>
              </a:ext>
            </a:extLst>
          </p:cNvPr>
          <p:cNvSpPr/>
          <p:nvPr/>
        </p:nvSpPr>
        <p:spPr>
          <a:xfrm flipH="1">
            <a:off x="3478151" y="36875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AF1000C6-89D0-476F-9F77-15AA76FE5E98}"/>
              </a:ext>
            </a:extLst>
          </p:cNvPr>
          <p:cNvSpPr txBox="1"/>
          <p:nvPr/>
        </p:nvSpPr>
        <p:spPr>
          <a:xfrm>
            <a:off x="323528" y="163564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A8150"/>
                </a:solidFill>
              </a:rPr>
              <a:t>Темена су: </a:t>
            </a:r>
            <a:r>
              <a:rPr lang="en-US" b="1" dirty="0">
                <a:solidFill>
                  <a:srgbClr val="FA8150"/>
                </a:solidFill>
              </a:rPr>
              <a:t>A, B</a:t>
            </a:r>
            <a:r>
              <a:rPr lang="sr-Cyrl-RS" b="1" dirty="0">
                <a:solidFill>
                  <a:srgbClr val="FA8150"/>
                </a:solidFill>
              </a:rPr>
              <a:t> и </a:t>
            </a:r>
            <a:r>
              <a:rPr lang="en-US" b="1" dirty="0">
                <a:solidFill>
                  <a:srgbClr val="FA8150"/>
                </a:solidFill>
              </a:rPr>
              <a:t>C </a:t>
            </a:r>
            <a:endParaRPr lang="sr-Latn-RS" b="1" dirty="0">
              <a:solidFill>
                <a:srgbClr val="FA8150"/>
              </a:solidFill>
            </a:endParaRPr>
          </a:p>
        </p:txBody>
      </p:sp>
      <p:sp>
        <p:nvSpPr>
          <p:cNvPr id="30" name="Okvir za tekst 29">
            <a:extLst>
              <a:ext uri="{FF2B5EF4-FFF2-40B4-BE49-F238E27FC236}">
                <a16:creationId xmlns:a16="http://schemas.microsoft.com/office/drawing/2014/main" id="{5717F903-EC6E-4A8B-A1F1-8F3D3170CD1A}"/>
              </a:ext>
            </a:extLst>
          </p:cNvPr>
          <p:cNvSpPr txBox="1"/>
          <p:nvPr/>
        </p:nvSpPr>
        <p:spPr>
          <a:xfrm>
            <a:off x="66554" y="2312048"/>
            <a:ext cx="303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00B050"/>
                </a:solidFill>
              </a:rPr>
              <a:t>Странице су: </a:t>
            </a:r>
            <a:r>
              <a:rPr lang="en-US" b="1" dirty="0">
                <a:solidFill>
                  <a:srgbClr val="00B050"/>
                </a:solidFill>
              </a:rPr>
              <a:t>AB, BC, C</a:t>
            </a:r>
            <a:r>
              <a:rPr lang="sr-Cyrl-RS" b="1" dirty="0">
                <a:solidFill>
                  <a:srgbClr val="00B050"/>
                </a:solidFill>
              </a:rPr>
              <a:t>А</a:t>
            </a:r>
            <a:endParaRPr lang="sr-Latn-RS" b="1" dirty="0">
              <a:solidFill>
                <a:srgbClr val="00B050"/>
              </a:solidFill>
            </a:endParaRPr>
          </a:p>
        </p:txBody>
      </p:sp>
      <p:sp>
        <p:nvSpPr>
          <p:cNvPr id="32" name="Okvir za tekst 31">
            <a:extLst>
              <a:ext uri="{FF2B5EF4-FFF2-40B4-BE49-F238E27FC236}">
                <a16:creationId xmlns:a16="http://schemas.microsoft.com/office/drawing/2014/main" id="{8439973D-B4EA-4B47-8028-0C155D0225CC}"/>
              </a:ext>
            </a:extLst>
          </p:cNvPr>
          <p:cNvSpPr txBox="1"/>
          <p:nvPr/>
        </p:nvSpPr>
        <p:spPr>
          <a:xfrm>
            <a:off x="1583678" y="4101222"/>
            <a:ext cx="479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accent2">
                    <a:lumMod val="75000"/>
                  </a:schemeClr>
                </a:solidFill>
              </a:rPr>
              <a:t>Углови су: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  ABC,     BC</a:t>
            </a:r>
            <a:r>
              <a:rPr lang="sr-Cyrl-RS" b="1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,      CA</a:t>
            </a:r>
            <a:r>
              <a:rPr lang="sr-Cyrl-RS" b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sr-Latn-R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5840C975-45C7-4436-BD78-398507536A06}"/>
              </a:ext>
            </a:extLst>
          </p:cNvPr>
          <p:cNvSpPr txBox="1"/>
          <p:nvPr/>
        </p:nvSpPr>
        <p:spPr>
          <a:xfrm>
            <a:off x="3953741" y="2166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kvir za tekst 5">
                <a:extLst>
                  <a:ext uri="{FF2B5EF4-FFF2-40B4-BE49-F238E27FC236}">
                    <a16:creationId xmlns:a16="http://schemas.microsoft.com/office/drawing/2014/main" id="{78FF97B9-8821-4DA6-A393-1EDDF3837C16}"/>
                  </a:ext>
                </a:extLst>
              </p:cNvPr>
              <p:cNvSpPr txBox="1"/>
              <p:nvPr/>
            </p:nvSpPr>
            <p:spPr>
              <a:xfrm>
                <a:off x="2705700" y="4142586"/>
                <a:ext cx="2464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mtClean="0">
                        <a:latin typeface="Cambria Math" panose="02040503050406030204" pitchFamily="18" charset="0"/>
                      </a:rPr>
                      <m:t>∡</m:t>
                    </m:r>
                  </m:oMath>
                </a14:m>
                <a:r>
                  <a:rPr lang="en-US" dirty="0"/>
                  <a:t>  </a:t>
                </a:r>
                <a:endParaRPr lang="sr-Latn-RS" dirty="0"/>
              </a:p>
            </p:txBody>
          </p:sp>
        </mc:Choice>
        <mc:Fallback xmlns="">
          <p:sp>
            <p:nvSpPr>
              <p:cNvPr id="6" name="Okvir za tekst 5">
                <a:extLst>
                  <a:ext uri="{FF2B5EF4-FFF2-40B4-BE49-F238E27FC236}">
                    <a16:creationId xmlns:a16="http://schemas.microsoft.com/office/drawing/2014/main" id="{78FF97B9-8821-4DA6-A393-1EDDF383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700" y="4142586"/>
                <a:ext cx="246423" cy="276999"/>
              </a:xfrm>
              <a:prstGeom prst="rect">
                <a:avLst/>
              </a:prstGeom>
              <a:blipFill>
                <a:blip r:embed="rId3"/>
                <a:stretch>
                  <a:fillRect l="-32500" b="-1111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kvir za tekst 33">
                <a:extLst>
                  <a:ext uri="{FF2B5EF4-FFF2-40B4-BE49-F238E27FC236}">
                    <a16:creationId xmlns:a16="http://schemas.microsoft.com/office/drawing/2014/main" id="{3C22FE3F-01B8-4EF2-AF97-A5271F968220}"/>
                  </a:ext>
                </a:extLst>
              </p:cNvPr>
              <p:cNvSpPr txBox="1"/>
              <p:nvPr/>
            </p:nvSpPr>
            <p:spPr>
              <a:xfrm>
                <a:off x="3425652" y="4124466"/>
                <a:ext cx="4104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mtClean="0">
                        <a:latin typeface="Cambria Math" panose="02040503050406030204" pitchFamily="18" charset="0"/>
                      </a:rPr>
                      <m:t>∡</m:t>
                    </m:r>
                  </m:oMath>
                </a14:m>
                <a:r>
                  <a:rPr lang="en-US" dirty="0"/>
                  <a:t>  </a:t>
                </a:r>
                <a:endParaRPr lang="sr-Latn-RS" dirty="0"/>
              </a:p>
            </p:txBody>
          </p:sp>
        </mc:Choice>
        <mc:Fallback xmlns="">
          <p:sp>
            <p:nvSpPr>
              <p:cNvPr id="34" name="Okvir za tekst 33">
                <a:extLst>
                  <a:ext uri="{FF2B5EF4-FFF2-40B4-BE49-F238E27FC236}">
                    <a16:creationId xmlns:a16="http://schemas.microsoft.com/office/drawing/2014/main" id="{3C22FE3F-01B8-4EF2-AF97-A5271F968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652" y="4124466"/>
                <a:ext cx="410484" cy="276999"/>
              </a:xfrm>
              <a:prstGeom prst="rect">
                <a:avLst/>
              </a:prstGeom>
              <a:blipFill>
                <a:blip r:embed="rId4"/>
                <a:stretch>
                  <a:fillRect l="-19403" b="-1111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kvir za tekst 35">
                <a:extLst>
                  <a:ext uri="{FF2B5EF4-FFF2-40B4-BE49-F238E27FC236}">
                    <a16:creationId xmlns:a16="http://schemas.microsoft.com/office/drawing/2014/main" id="{68EBFC5A-11FF-447B-9365-BB1DC2AFCD21}"/>
                  </a:ext>
                </a:extLst>
              </p:cNvPr>
              <p:cNvSpPr txBox="1"/>
              <p:nvPr/>
            </p:nvSpPr>
            <p:spPr>
              <a:xfrm>
                <a:off x="4154554" y="4142586"/>
                <a:ext cx="4104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mtClean="0">
                        <a:latin typeface="Cambria Math" panose="02040503050406030204" pitchFamily="18" charset="0"/>
                      </a:rPr>
                      <m:t>∡</m:t>
                    </m:r>
                  </m:oMath>
                </a14:m>
                <a:r>
                  <a:rPr lang="en-US" dirty="0"/>
                  <a:t>  </a:t>
                </a:r>
                <a:endParaRPr lang="sr-Latn-RS" dirty="0"/>
              </a:p>
            </p:txBody>
          </p:sp>
        </mc:Choice>
        <mc:Fallback xmlns="">
          <p:sp>
            <p:nvSpPr>
              <p:cNvPr id="36" name="Okvir za tekst 35">
                <a:extLst>
                  <a:ext uri="{FF2B5EF4-FFF2-40B4-BE49-F238E27FC236}">
                    <a16:creationId xmlns:a16="http://schemas.microsoft.com/office/drawing/2014/main" id="{68EBFC5A-11FF-447B-9365-BB1DC2AFC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554" y="4142586"/>
                <a:ext cx="410484" cy="276999"/>
              </a:xfrm>
              <a:prstGeom prst="rect">
                <a:avLst/>
              </a:prstGeom>
              <a:blipFill>
                <a:blip r:embed="rId5"/>
                <a:stretch>
                  <a:fillRect l="-19403" b="-1111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Prava linija spajanja 47">
            <a:extLst>
              <a:ext uri="{FF2B5EF4-FFF2-40B4-BE49-F238E27FC236}">
                <a16:creationId xmlns:a16="http://schemas.microsoft.com/office/drawing/2014/main" id="{0BC50906-8C8A-4368-B3DA-54446C642273}"/>
              </a:ext>
            </a:extLst>
          </p:cNvPr>
          <p:cNvCxnSpPr>
            <a:cxnSpLocks/>
          </p:cNvCxnSpPr>
          <p:nvPr/>
        </p:nvCxnSpPr>
        <p:spPr>
          <a:xfrm flipH="1">
            <a:off x="2832308" y="941392"/>
            <a:ext cx="832678" cy="1980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Prava linija spajanja 48">
            <a:extLst>
              <a:ext uri="{FF2B5EF4-FFF2-40B4-BE49-F238E27FC236}">
                <a16:creationId xmlns:a16="http://schemas.microsoft.com/office/drawing/2014/main" id="{2560C9BE-B135-4864-A40E-BAA8561042A9}"/>
              </a:ext>
            </a:extLst>
          </p:cNvPr>
          <p:cNvCxnSpPr>
            <a:cxnSpLocks/>
          </p:cNvCxnSpPr>
          <p:nvPr/>
        </p:nvCxnSpPr>
        <p:spPr>
          <a:xfrm>
            <a:off x="3653799" y="941391"/>
            <a:ext cx="917459" cy="1980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Prava linija spajanja 50">
            <a:extLst>
              <a:ext uri="{FF2B5EF4-FFF2-40B4-BE49-F238E27FC236}">
                <a16:creationId xmlns:a16="http://schemas.microsoft.com/office/drawing/2014/main" id="{8DA55B5E-474A-477F-9B71-2262F28FF0A1}"/>
              </a:ext>
            </a:extLst>
          </p:cNvPr>
          <p:cNvCxnSpPr>
            <a:cxnSpLocks/>
          </p:cNvCxnSpPr>
          <p:nvPr/>
        </p:nvCxnSpPr>
        <p:spPr>
          <a:xfrm flipH="1" flipV="1">
            <a:off x="2799713" y="2910294"/>
            <a:ext cx="1780479" cy="266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940CF7E-EF4D-493A-B440-8916F2DB4B12}"/>
              </a:ext>
            </a:extLst>
          </p:cNvPr>
          <p:cNvSpPr/>
          <p:nvPr/>
        </p:nvSpPr>
        <p:spPr>
          <a:xfrm>
            <a:off x="3616871" y="901927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8D9DCC0-56F1-4265-A235-B23A8D93298E}"/>
              </a:ext>
            </a:extLst>
          </p:cNvPr>
          <p:cNvSpPr/>
          <p:nvPr/>
        </p:nvSpPr>
        <p:spPr>
          <a:xfrm>
            <a:off x="4517804" y="2874085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2E094CD-9332-4EDD-8F16-C7044132802A}"/>
              </a:ext>
            </a:extLst>
          </p:cNvPr>
          <p:cNvSpPr/>
          <p:nvPr/>
        </p:nvSpPr>
        <p:spPr>
          <a:xfrm>
            <a:off x="2802296" y="2860752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9" name="Slika 68">
            <a:extLst>
              <a:ext uri="{FF2B5EF4-FFF2-40B4-BE49-F238E27FC236}">
                <a16:creationId xmlns:a16="http://schemas.microsoft.com/office/drawing/2014/main" id="{64D38A52-053F-4433-868B-7131F4352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16" y="2117806"/>
            <a:ext cx="2877004" cy="2157753"/>
          </a:xfrm>
          <a:prstGeom prst="rect">
            <a:avLst/>
          </a:prstGeom>
        </p:spPr>
      </p:pic>
      <p:sp>
        <p:nvSpPr>
          <p:cNvPr id="70" name="Okvir za tekst 69">
            <a:extLst>
              <a:ext uri="{FF2B5EF4-FFF2-40B4-BE49-F238E27FC236}">
                <a16:creationId xmlns:a16="http://schemas.microsoft.com/office/drawing/2014/main" id="{0D4DF80D-7759-460E-8554-205C53BBAE1A}"/>
              </a:ext>
            </a:extLst>
          </p:cNvPr>
          <p:cNvSpPr txBox="1"/>
          <p:nvPr/>
        </p:nvSpPr>
        <p:spPr>
          <a:xfrm>
            <a:off x="4743535" y="78383"/>
            <a:ext cx="3985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</a:rPr>
              <a:t>Код једнакостраничног троугла две странице су једнаке дужине. Једнаке странице се називају </a:t>
            </a:r>
            <a:r>
              <a:rPr lang="sr-Cyrl-RS" b="1" u="sng" dirty="0">
                <a:solidFill>
                  <a:srgbClr val="92D050"/>
                </a:solidFill>
              </a:rPr>
              <a:t>КРАЦИ</a:t>
            </a:r>
            <a:r>
              <a:rPr lang="sr-Cyrl-RS" b="1" dirty="0">
                <a:solidFill>
                  <a:srgbClr val="FF0000"/>
                </a:solidFill>
              </a:rPr>
              <a:t>. 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72" name="Pravougaonik 71">
            <a:extLst>
              <a:ext uri="{FF2B5EF4-FFF2-40B4-BE49-F238E27FC236}">
                <a16:creationId xmlns:a16="http://schemas.microsoft.com/office/drawing/2014/main" id="{8B16E9A4-37BF-4AA6-8F13-D9C69BCC0B3B}"/>
              </a:ext>
            </a:extLst>
          </p:cNvPr>
          <p:cNvSpPr/>
          <p:nvPr/>
        </p:nvSpPr>
        <p:spPr>
          <a:xfrm>
            <a:off x="4641397" y="1312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b="1" dirty="0">
                <a:solidFill>
                  <a:schemeClr val="accent5"/>
                </a:solidFill>
              </a:rPr>
              <a:t>Станице обележавамо малим словима латинице.</a:t>
            </a:r>
            <a:endParaRPr lang="sr-Latn-RS" b="1" dirty="0">
              <a:solidFill>
                <a:schemeClr val="accent5"/>
              </a:solidFill>
            </a:endParaRPr>
          </a:p>
        </p:txBody>
      </p:sp>
      <p:sp>
        <p:nvSpPr>
          <p:cNvPr id="73" name="Pravougaonik 72">
            <a:extLst>
              <a:ext uri="{FF2B5EF4-FFF2-40B4-BE49-F238E27FC236}">
                <a16:creationId xmlns:a16="http://schemas.microsoft.com/office/drawing/2014/main" id="{34495F7E-0329-4605-8F98-CD11D0CECF48}"/>
              </a:ext>
            </a:extLst>
          </p:cNvPr>
          <p:cNvSpPr/>
          <p:nvPr/>
        </p:nvSpPr>
        <p:spPr>
          <a:xfrm>
            <a:off x="3523323" y="2878682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4" name="Pravougaonik 73">
            <a:extLst>
              <a:ext uri="{FF2B5EF4-FFF2-40B4-BE49-F238E27FC236}">
                <a16:creationId xmlns:a16="http://schemas.microsoft.com/office/drawing/2014/main" id="{BA5A57DD-D239-437D-9112-86AA5DC85AFE}"/>
              </a:ext>
            </a:extLst>
          </p:cNvPr>
          <p:cNvSpPr/>
          <p:nvPr/>
        </p:nvSpPr>
        <p:spPr>
          <a:xfrm>
            <a:off x="4007056" y="1374545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5" name="Pravougaonik 74">
            <a:extLst>
              <a:ext uri="{FF2B5EF4-FFF2-40B4-BE49-F238E27FC236}">
                <a16:creationId xmlns:a16="http://schemas.microsoft.com/office/drawing/2014/main" id="{22384630-7166-4CAE-B5AB-66C037F8AB94}"/>
              </a:ext>
            </a:extLst>
          </p:cNvPr>
          <p:cNvSpPr/>
          <p:nvPr/>
        </p:nvSpPr>
        <p:spPr>
          <a:xfrm>
            <a:off x="2993563" y="1358647"/>
            <a:ext cx="290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006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3" grpId="0"/>
      <p:bldP spid="30" grpId="0"/>
      <p:bldP spid="32" grpId="0"/>
      <p:bldP spid="6" grpId="0"/>
      <p:bldP spid="34" grpId="0"/>
      <p:bldP spid="36" grpId="0"/>
      <p:bldP spid="54" grpId="0" animBg="1"/>
      <p:bldP spid="66" grpId="0" animBg="1"/>
      <p:bldP spid="67" grpId="0" animBg="1"/>
      <p:bldP spid="70" grpId="0"/>
      <p:bldP spid="72" grpId="0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 rot="177900">
            <a:off x="179815" y="-256323"/>
            <a:ext cx="2838543" cy="9972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603754"/>
              </a:avLst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НЕЈЕДНАКОСТРАНИЧНИ</a:t>
            </a:r>
          </a:p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ТРОУГАО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Pravougaonik 17">
            <a:extLst>
              <a:ext uri="{FF2B5EF4-FFF2-40B4-BE49-F238E27FC236}">
                <a16:creationId xmlns:a16="http://schemas.microsoft.com/office/drawing/2014/main" id="{07B70B61-1680-49EE-9DEB-5E7D4BBF1E49}"/>
              </a:ext>
            </a:extLst>
          </p:cNvPr>
          <p:cNvSpPr/>
          <p:nvPr/>
        </p:nvSpPr>
        <p:spPr>
          <a:xfrm flipH="1">
            <a:off x="2702172" y="2764951"/>
            <a:ext cx="15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Pravougaonik 18">
            <a:extLst>
              <a:ext uri="{FF2B5EF4-FFF2-40B4-BE49-F238E27FC236}">
                <a16:creationId xmlns:a16="http://schemas.microsoft.com/office/drawing/2014/main" id="{4B61C17E-09DE-482F-80CD-2CF0CFC77F1E}"/>
              </a:ext>
            </a:extLst>
          </p:cNvPr>
          <p:cNvSpPr/>
          <p:nvPr/>
        </p:nvSpPr>
        <p:spPr>
          <a:xfrm flipH="1">
            <a:off x="5319793" y="3237858"/>
            <a:ext cx="208773" cy="9458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Pravougaonik 19">
            <a:extLst>
              <a:ext uri="{FF2B5EF4-FFF2-40B4-BE49-F238E27FC236}">
                <a16:creationId xmlns:a16="http://schemas.microsoft.com/office/drawing/2014/main" id="{9A40B231-2023-4253-A5E0-3336B29F1D83}"/>
              </a:ext>
            </a:extLst>
          </p:cNvPr>
          <p:cNvSpPr/>
          <p:nvPr/>
        </p:nvSpPr>
        <p:spPr>
          <a:xfrm flipH="1">
            <a:off x="3265607" y="0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AF1000C6-89D0-476F-9F77-15AA76FE5E98}"/>
              </a:ext>
            </a:extLst>
          </p:cNvPr>
          <p:cNvSpPr txBox="1"/>
          <p:nvPr/>
        </p:nvSpPr>
        <p:spPr>
          <a:xfrm>
            <a:off x="323528" y="163564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A8150"/>
                </a:solidFill>
              </a:rPr>
              <a:t>Темена су: </a:t>
            </a:r>
            <a:r>
              <a:rPr lang="en-US" b="1" dirty="0">
                <a:solidFill>
                  <a:srgbClr val="FA8150"/>
                </a:solidFill>
              </a:rPr>
              <a:t>A, B</a:t>
            </a:r>
            <a:r>
              <a:rPr lang="sr-Cyrl-RS" b="1" dirty="0">
                <a:solidFill>
                  <a:srgbClr val="FA8150"/>
                </a:solidFill>
              </a:rPr>
              <a:t> и </a:t>
            </a:r>
            <a:r>
              <a:rPr lang="en-US" b="1" dirty="0">
                <a:solidFill>
                  <a:srgbClr val="FA8150"/>
                </a:solidFill>
              </a:rPr>
              <a:t>C </a:t>
            </a:r>
            <a:endParaRPr lang="sr-Latn-RS" b="1" dirty="0">
              <a:solidFill>
                <a:srgbClr val="FA8150"/>
              </a:solidFill>
            </a:endParaRPr>
          </a:p>
        </p:txBody>
      </p:sp>
      <p:sp>
        <p:nvSpPr>
          <p:cNvPr id="30" name="Okvir za tekst 29">
            <a:extLst>
              <a:ext uri="{FF2B5EF4-FFF2-40B4-BE49-F238E27FC236}">
                <a16:creationId xmlns:a16="http://schemas.microsoft.com/office/drawing/2014/main" id="{5717F903-EC6E-4A8B-A1F1-8F3D3170CD1A}"/>
              </a:ext>
            </a:extLst>
          </p:cNvPr>
          <p:cNvSpPr txBox="1"/>
          <p:nvPr/>
        </p:nvSpPr>
        <p:spPr>
          <a:xfrm>
            <a:off x="66554" y="2312048"/>
            <a:ext cx="303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00B050"/>
                </a:solidFill>
              </a:rPr>
              <a:t>Странице су: </a:t>
            </a:r>
            <a:r>
              <a:rPr lang="en-US" b="1" dirty="0">
                <a:solidFill>
                  <a:srgbClr val="00B050"/>
                </a:solidFill>
              </a:rPr>
              <a:t>AB, BC, C</a:t>
            </a:r>
            <a:r>
              <a:rPr lang="sr-Cyrl-RS" b="1" dirty="0">
                <a:solidFill>
                  <a:srgbClr val="00B050"/>
                </a:solidFill>
              </a:rPr>
              <a:t>А</a:t>
            </a:r>
            <a:endParaRPr lang="sr-Latn-RS" b="1" dirty="0">
              <a:solidFill>
                <a:srgbClr val="00B050"/>
              </a:solidFill>
            </a:endParaRPr>
          </a:p>
        </p:txBody>
      </p:sp>
      <p:sp>
        <p:nvSpPr>
          <p:cNvPr id="32" name="Okvir za tekst 31">
            <a:extLst>
              <a:ext uri="{FF2B5EF4-FFF2-40B4-BE49-F238E27FC236}">
                <a16:creationId xmlns:a16="http://schemas.microsoft.com/office/drawing/2014/main" id="{8439973D-B4EA-4B47-8028-0C155D0225CC}"/>
              </a:ext>
            </a:extLst>
          </p:cNvPr>
          <p:cNvSpPr txBox="1"/>
          <p:nvPr/>
        </p:nvSpPr>
        <p:spPr>
          <a:xfrm>
            <a:off x="1583678" y="4101222"/>
            <a:ext cx="479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accent2">
                    <a:lumMod val="75000"/>
                  </a:schemeClr>
                </a:solidFill>
              </a:rPr>
              <a:t>Углови су: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  ABC,     BC</a:t>
            </a:r>
            <a:r>
              <a:rPr lang="sr-Cyrl-RS" b="1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,      CA</a:t>
            </a:r>
            <a:r>
              <a:rPr lang="sr-Cyrl-RS" b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sr-Latn-R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5840C975-45C7-4436-BD78-398507536A06}"/>
              </a:ext>
            </a:extLst>
          </p:cNvPr>
          <p:cNvSpPr txBox="1"/>
          <p:nvPr/>
        </p:nvSpPr>
        <p:spPr>
          <a:xfrm>
            <a:off x="3953741" y="2166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kvir za tekst 5">
                <a:extLst>
                  <a:ext uri="{FF2B5EF4-FFF2-40B4-BE49-F238E27FC236}">
                    <a16:creationId xmlns:a16="http://schemas.microsoft.com/office/drawing/2014/main" id="{78FF97B9-8821-4DA6-A393-1EDDF3837C16}"/>
                  </a:ext>
                </a:extLst>
              </p:cNvPr>
              <p:cNvSpPr txBox="1"/>
              <p:nvPr/>
            </p:nvSpPr>
            <p:spPr>
              <a:xfrm>
                <a:off x="2705700" y="4142586"/>
                <a:ext cx="2464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mtClean="0">
                        <a:latin typeface="Cambria Math" panose="02040503050406030204" pitchFamily="18" charset="0"/>
                      </a:rPr>
                      <m:t>∡</m:t>
                    </m:r>
                  </m:oMath>
                </a14:m>
                <a:r>
                  <a:rPr lang="en-US" dirty="0"/>
                  <a:t>  </a:t>
                </a:r>
                <a:endParaRPr lang="sr-Latn-RS" dirty="0"/>
              </a:p>
            </p:txBody>
          </p:sp>
        </mc:Choice>
        <mc:Fallback xmlns="">
          <p:sp>
            <p:nvSpPr>
              <p:cNvPr id="6" name="Okvir za tekst 5">
                <a:extLst>
                  <a:ext uri="{FF2B5EF4-FFF2-40B4-BE49-F238E27FC236}">
                    <a16:creationId xmlns:a16="http://schemas.microsoft.com/office/drawing/2014/main" id="{78FF97B9-8821-4DA6-A393-1EDDF383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700" y="4142586"/>
                <a:ext cx="246423" cy="276999"/>
              </a:xfrm>
              <a:prstGeom prst="rect">
                <a:avLst/>
              </a:prstGeom>
              <a:blipFill>
                <a:blip r:embed="rId3"/>
                <a:stretch>
                  <a:fillRect l="-32500" b="-1111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kvir za tekst 33">
                <a:extLst>
                  <a:ext uri="{FF2B5EF4-FFF2-40B4-BE49-F238E27FC236}">
                    <a16:creationId xmlns:a16="http://schemas.microsoft.com/office/drawing/2014/main" id="{3C22FE3F-01B8-4EF2-AF97-A5271F968220}"/>
                  </a:ext>
                </a:extLst>
              </p:cNvPr>
              <p:cNvSpPr txBox="1"/>
              <p:nvPr/>
            </p:nvSpPr>
            <p:spPr>
              <a:xfrm>
                <a:off x="3425652" y="4124466"/>
                <a:ext cx="4104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mtClean="0">
                        <a:latin typeface="Cambria Math" panose="02040503050406030204" pitchFamily="18" charset="0"/>
                      </a:rPr>
                      <m:t>∡</m:t>
                    </m:r>
                  </m:oMath>
                </a14:m>
                <a:r>
                  <a:rPr lang="en-US" dirty="0"/>
                  <a:t>  </a:t>
                </a:r>
                <a:endParaRPr lang="sr-Latn-RS" dirty="0"/>
              </a:p>
            </p:txBody>
          </p:sp>
        </mc:Choice>
        <mc:Fallback xmlns="">
          <p:sp>
            <p:nvSpPr>
              <p:cNvPr id="34" name="Okvir za tekst 33">
                <a:extLst>
                  <a:ext uri="{FF2B5EF4-FFF2-40B4-BE49-F238E27FC236}">
                    <a16:creationId xmlns:a16="http://schemas.microsoft.com/office/drawing/2014/main" id="{3C22FE3F-01B8-4EF2-AF97-A5271F968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652" y="4124466"/>
                <a:ext cx="410484" cy="276999"/>
              </a:xfrm>
              <a:prstGeom prst="rect">
                <a:avLst/>
              </a:prstGeom>
              <a:blipFill>
                <a:blip r:embed="rId4"/>
                <a:stretch>
                  <a:fillRect l="-19403" b="-1111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kvir za tekst 35">
                <a:extLst>
                  <a:ext uri="{FF2B5EF4-FFF2-40B4-BE49-F238E27FC236}">
                    <a16:creationId xmlns:a16="http://schemas.microsoft.com/office/drawing/2014/main" id="{68EBFC5A-11FF-447B-9365-BB1DC2AFCD21}"/>
                  </a:ext>
                </a:extLst>
              </p:cNvPr>
              <p:cNvSpPr txBox="1"/>
              <p:nvPr/>
            </p:nvSpPr>
            <p:spPr>
              <a:xfrm>
                <a:off x="4154554" y="4142586"/>
                <a:ext cx="4104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mtClean="0">
                        <a:latin typeface="Cambria Math" panose="02040503050406030204" pitchFamily="18" charset="0"/>
                      </a:rPr>
                      <m:t>∡</m:t>
                    </m:r>
                  </m:oMath>
                </a14:m>
                <a:r>
                  <a:rPr lang="en-US" dirty="0"/>
                  <a:t>  </a:t>
                </a:r>
                <a:endParaRPr lang="sr-Latn-RS" dirty="0"/>
              </a:p>
            </p:txBody>
          </p:sp>
        </mc:Choice>
        <mc:Fallback xmlns="">
          <p:sp>
            <p:nvSpPr>
              <p:cNvPr id="36" name="Okvir za tekst 35">
                <a:extLst>
                  <a:ext uri="{FF2B5EF4-FFF2-40B4-BE49-F238E27FC236}">
                    <a16:creationId xmlns:a16="http://schemas.microsoft.com/office/drawing/2014/main" id="{68EBFC5A-11FF-447B-9365-BB1DC2AFC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554" y="4142586"/>
                <a:ext cx="410484" cy="276999"/>
              </a:xfrm>
              <a:prstGeom prst="rect">
                <a:avLst/>
              </a:prstGeom>
              <a:blipFill>
                <a:blip r:embed="rId5"/>
                <a:stretch>
                  <a:fillRect l="-19403" b="-1111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Prava linija spajanja 47">
            <a:extLst>
              <a:ext uri="{FF2B5EF4-FFF2-40B4-BE49-F238E27FC236}">
                <a16:creationId xmlns:a16="http://schemas.microsoft.com/office/drawing/2014/main" id="{0BC50906-8C8A-4368-B3DA-54446C642273}"/>
              </a:ext>
            </a:extLst>
          </p:cNvPr>
          <p:cNvCxnSpPr>
            <a:cxnSpLocks/>
          </p:cNvCxnSpPr>
          <p:nvPr/>
        </p:nvCxnSpPr>
        <p:spPr>
          <a:xfrm flipH="1">
            <a:off x="2832309" y="646901"/>
            <a:ext cx="267650" cy="227449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Prava linija spajanja 48">
            <a:extLst>
              <a:ext uri="{FF2B5EF4-FFF2-40B4-BE49-F238E27FC236}">
                <a16:creationId xmlns:a16="http://schemas.microsoft.com/office/drawing/2014/main" id="{2560C9BE-B135-4864-A40E-BAA8561042A9}"/>
              </a:ext>
            </a:extLst>
          </p:cNvPr>
          <p:cNvCxnSpPr>
            <a:cxnSpLocks/>
          </p:cNvCxnSpPr>
          <p:nvPr/>
        </p:nvCxnSpPr>
        <p:spPr>
          <a:xfrm>
            <a:off x="3112387" y="668707"/>
            <a:ext cx="2306000" cy="26811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Prava linija spajanja 50">
            <a:extLst>
              <a:ext uri="{FF2B5EF4-FFF2-40B4-BE49-F238E27FC236}">
                <a16:creationId xmlns:a16="http://schemas.microsoft.com/office/drawing/2014/main" id="{8DA55B5E-474A-477F-9B71-2262F28FF0A1}"/>
              </a:ext>
            </a:extLst>
          </p:cNvPr>
          <p:cNvCxnSpPr>
            <a:cxnSpLocks/>
          </p:cNvCxnSpPr>
          <p:nvPr/>
        </p:nvCxnSpPr>
        <p:spPr>
          <a:xfrm flipH="1" flipV="1">
            <a:off x="2799714" y="2910294"/>
            <a:ext cx="2618673" cy="4509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940CF7E-EF4D-493A-B440-8916F2DB4B12}"/>
              </a:ext>
            </a:extLst>
          </p:cNvPr>
          <p:cNvSpPr/>
          <p:nvPr/>
        </p:nvSpPr>
        <p:spPr>
          <a:xfrm>
            <a:off x="3064666" y="597359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8D9DCC0-56F1-4265-A235-B23A8D93298E}"/>
              </a:ext>
            </a:extLst>
          </p:cNvPr>
          <p:cNvSpPr/>
          <p:nvPr/>
        </p:nvSpPr>
        <p:spPr>
          <a:xfrm>
            <a:off x="5339590" y="3266152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2E094CD-9332-4EDD-8F16-C7044132802A}"/>
              </a:ext>
            </a:extLst>
          </p:cNvPr>
          <p:cNvSpPr/>
          <p:nvPr/>
        </p:nvSpPr>
        <p:spPr>
          <a:xfrm>
            <a:off x="2802296" y="2860752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9" name="Slika 68">
            <a:extLst>
              <a:ext uri="{FF2B5EF4-FFF2-40B4-BE49-F238E27FC236}">
                <a16:creationId xmlns:a16="http://schemas.microsoft.com/office/drawing/2014/main" id="{64D38A52-053F-4433-868B-7131F4352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16" y="2117806"/>
            <a:ext cx="2877004" cy="2157753"/>
          </a:xfrm>
          <a:prstGeom prst="rect">
            <a:avLst/>
          </a:prstGeom>
        </p:spPr>
      </p:pic>
      <p:sp>
        <p:nvSpPr>
          <p:cNvPr id="70" name="Okvir za tekst 69">
            <a:extLst>
              <a:ext uri="{FF2B5EF4-FFF2-40B4-BE49-F238E27FC236}">
                <a16:creationId xmlns:a16="http://schemas.microsoft.com/office/drawing/2014/main" id="{0D4DF80D-7759-460E-8554-205C53BBAE1A}"/>
              </a:ext>
            </a:extLst>
          </p:cNvPr>
          <p:cNvSpPr txBox="1"/>
          <p:nvPr/>
        </p:nvSpPr>
        <p:spPr>
          <a:xfrm>
            <a:off x="4716016" y="307310"/>
            <a:ext cx="3985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</a:rPr>
              <a:t>Код </a:t>
            </a:r>
            <a:r>
              <a:rPr lang="sr-Cyrl-RS" b="1" dirty="0" err="1">
                <a:solidFill>
                  <a:srgbClr val="FF0000"/>
                </a:solidFill>
              </a:rPr>
              <a:t>неједнакостраничног</a:t>
            </a:r>
            <a:r>
              <a:rPr lang="sr-Cyrl-RS" b="1" dirty="0">
                <a:solidFill>
                  <a:srgbClr val="FF0000"/>
                </a:solidFill>
              </a:rPr>
              <a:t> троугла све странице су </a:t>
            </a:r>
            <a:r>
              <a:rPr lang="sr-Cyrl-RS" b="1" u="sng" dirty="0">
                <a:solidFill>
                  <a:schemeClr val="accent4">
                    <a:lumMod val="75000"/>
                  </a:schemeClr>
                </a:solidFill>
              </a:rPr>
              <a:t>различите дужине</a:t>
            </a:r>
            <a:r>
              <a:rPr lang="sr-Cyrl-RS" b="1" dirty="0">
                <a:solidFill>
                  <a:srgbClr val="FF0000"/>
                </a:solidFill>
              </a:rPr>
              <a:t>. 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72" name="Pravougaonik 71">
            <a:extLst>
              <a:ext uri="{FF2B5EF4-FFF2-40B4-BE49-F238E27FC236}">
                <a16:creationId xmlns:a16="http://schemas.microsoft.com/office/drawing/2014/main" id="{8B16E9A4-37BF-4AA6-8F13-D9C69BCC0B3B}"/>
              </a:ext>
            </a:extLst>
          </p:cNvPr>
          <p:cNvSpPr/>
          <p:nvPr/>
        </p:nvSpPr>
        <p:spPr>
          <a:xfrm>
            <a:off x="4565038" y="11235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b="1" dirty="0">
                <a:solidFill>
                  <a:schemeClr val="accent5"/>
                </a:solidFill>
              </a:rPr>
              <a:t>Станице обележавамо малим словима латинице.</a:t>
            </a:r>
            <a:endParaRPr lang="sr-Latn-RS" b="1" dirty="0">
              <a:solidFill>
                <a:schemeClr val="accent5"/>
              </a:solidFill>
            </a:endParaRPr>
          </a:p>
        </p:txBody>
      </p:sp>
      <p:sp>
        <p:nvSpPr>
          <p:cNvPr id="73" name="Pravougaonik 72">
            <a:extLst>
              <a:ext uri="{FF2B5EF4-FFF2-40B4-BE49-F238E27FC236}">
                <a16:creationId xmlns:a16="http://schemas.microsoft.com/office/drawing/2014/main" id="{34495F7E-0329-4605-8F98-CD11D0CECF48}"/>
              </a:ext>
            </a:extLst>
          </p:cNvPr>
          <p:cNvSpPr/>
          <p:nvPr/>
        </p:nvSpPr>
        <p:spPr>
          <a:xfrm>
            <a:off x="3556302" y="3007025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A81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solidFill>
                <a:srgbClr val="FA81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4" name="Pravougaonik 73">
            <a:extLst>
              <a:ext uri="{FF2B5EF4-FFF2-40B4-BE49-F238E27FC236}">
                <a16:creationId xmlns:a16="http://schemas.microsoft.com/office/drawing/2014/main" id="{BA5A57DD-D239-437D-9112-86AA5DC85AFE}"/>
              </a:ext>
            </a:extLst>
          </p:cNvPr>
          <p:cNvSpPr/>
          <p:nvPr/>
        </p:nvSpPr>
        <p:spPr>
          <a:xfrm>
            <a:off x="4007056" y="1374545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endParaRPr lang="sr-Latn-RS" sz="2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5" name="Pravougaonik 74">
            <a:extLst>
              <a:ext uri="{FF2B5EF4-FFF2-40B4-BE49-F238E27FC236}">
                <a16:creationId xmlns:a16="http://schemas.microsoft.com/office/drawing/2014/main" id="{22384630-7166-4CAE-B5AB-66C037F8AB94}"/>
              </a:ext>
            </a:extLst>
          </p:cNvPr>
          <p:cNvSpPr/>
          <p:nvPr/>
        </p:nvSpPr>
        <p:spPr>
          <a:xfrm>
            <a:off x="2588984" y="1360003"/>
            <a:ext cx="290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2400" dirty="0">
                <a:ln w="0"/>
                <a:solidFill>
                  <a:srgbClr val="4FC1E9"/>
                </a:solidFill>
                <a:effectLst>
                  <a:reflection blurRad="6350" stA="53000" endA="300" endPos="35500" dir="5400000" sy="-90000" algn="bl" rotWithShape="0"/>
                </a:effectLst>
              </a:rPr>
              <a:t>c</a:t>
            </a:r>
            <a:endParaRPr lang="sr-Latn-RS" sz="2400" b="0" cap="none" spc="0" dirty="0">
              <a:ln w="0"/>
              <a:solidFill>
                <a:srgbClr val="4FC1E9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03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3" grpId="0"/>
      <p:bldP spid="30" grpId="0"/>
      <p:bldP spid="32" grpId="0"/>
      <p:bldP spid="6" grpId="0"/>
      <p:bldP spid="34" grpId="0"/>
      <p:bldP spid="36" grpId="0"/>
      <p:bldP spid="54" grpId="0" animBg="1"/>
      <p:bldP spid="66" grpId="0" animBg="1"/>
      <p:bldP spid="67" grpId="0" animBg="1"/>
      <p:bldP spid="70" grpId="0"/>
      <p:bldP spid="72" grpId="0"/>
      <p:bldP spid="73" grpId="0"/>
      <p:bldP spid="74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0A1DABBA-CEF7-4598-B585-27C20196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4800600"/>
            <a:ext cx="4904184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23F9B7D-F8B5-44BB-96CB-B0C0B04B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ДОМАЋИ ЗАДАТАК:</a:t>
            </a:r>
            <a:endParaRPr lang="sr-Latn-RS" dirty="0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356ACF47-0950-4429-90EA-D4CF0B6510E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sr-Cyrl-RS" dirty="0"/>
              <a:t>Радна свеска  67. страна.</a:t>
            </a:r>
          </a:p>
          <a:p>
            <a:endParaRPr lang="sr-Latn-R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17FE0BBE-4D81-4230-A35A-8074414AD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72" y="1830388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344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1741">
  <a:themeElements>
    <a:clrScheme name="Custom 11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FA7541"/>
      </a:accent1>
      <a:accent2>
        <a:srgbClr val="FED65C"/>
      </a:accent2>
      <a:accent3>
        <a:srgbClr val="4FC1E9"/>
      </a:accent3>
      <a:accent4>
        <a:srgbClr val="A1D469"/>
      </a:accent4>
      <a:accent5>
        <a:srgbClr val="ED5463"/>
      </a:accent5>
      <a:accent6>
        <a:srgbClr val="49CFAE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984.potx" id="{EC640142-0B56-4BCD-BF44-3E913B1153CA}" vid="{09F0B827-5AC6-455C-82DF-B55A8A898FA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2984</Template>
  <TotalTime>463</TotalTime>
  <Words>318</Words>
  <Application>Microsoft Office PowerPoint</Application>
  <PresentationFormat>Projekcija na ekranu (16:9)</PresentationFormat>
  <Paragraphs>77</Paragraphs>
  <Slides>8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1741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ДОМАЋИ ЗАДАТАК: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</dc:title>
  <dc:creator>Дупало Мирјана</dc:creator>
  <cp:lastModifiedBy>Дупало Мирјана</cp:lastModifiedBy>
  <cp:revision>41</cp:revision>
  <dcterms:created xsi:type="dcterms:W3CDTF">2020-05-05T10:38:16Z</dcterms:created>
  <dcterms:modified xsi:type="dcterms:W3CDTF">2020-05-08T19:54:56Z</dcterms:modified>
</cp:coreProperties>
</file>